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2"/>
  </p:sldMasterIdLst>
  <p:notesMasterIdLst>
    <p:notesMasterId r:id="rId36"/>
  </p:notesMasterIdLst>
  <p:handoutMasterIdLst>
    <p:handoutMasterId r:id="rId37"/>
  </p:handoutMasterIdLst>
  <p:sldIdLst>
    <p:sldId id="256" r:id="rId3"/>
    <p:sldId id="270" r:id="rId4"/>
    <p:sldId id="447" r:id="rId5"/>
    <p:sldId id="478" r:id="rId6"/>
    <p:sldId id="448" r:id="rId7"/>
    <p:sldId id="467" r:id="rId8"/>
    <p:sldId id="468" r:id="rId9"/>
    <p:sldId id="449" r:id="rId10"/>
    <p:sldId id="469" r:id="rId11"/>
    <p:sldId id="466" r:id="rId12"/>
    <p:sldId id="470" r:id="rId13"/>
    <p:sldId id="450" r:id="rId14"/>
    <p:sldId id="451" r:id="rId15"/>
    <p:sldId id="452" r:id="rId16"/>
    <p:sldId id="453" r:id="rId17"/>
    <p:sldId id="454" r:id="rId18"/>
    <p:sldId id="455" r:id="rId19"/>
    <p:sldId id="456" r:id="rId20"/>
    <p:sldId id="457" r:id="rId21"/>
    <p:sldId id="458" r:id="rId22"/>
    <p:sldId id="459" r:id="rId23"/>
    <p:sldId id="460" r:id="rId24"/>
    <p:sldId id="461" r:id="rId25"/>
    <p:sldId id="462" r:id="rId26"/>
    <p:sldId id="463" r:id="rId27"/>
    <p:sldId id="464" r:id="rId28"/>
    <p:sldId id="465" r:id="rId29"/>
    <p:sldId id="471" r:id="rId30"/>
    <p:sldId id="472" r:id="rId31"/>
    <p:sldId id="473" r:id="rId32"/>
    <p:sldId id="474" r:id="rId33"/>
    <p:sldId id="475" r:id="rId34"/>
    <p:sldId id="476" r:id="rId35"/>
  </p:sldIdLst>
  <p:sldSz cx="9144000" cy="6858000" type="screen4x3"/>
  <p:notesSz cx="6881813" cy="9296400"/>
  <p:custDataLst>
    <p:tags r:id="rId38"/>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99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45" autoAdjust="0"/>
    <p:restoredTop sz="89322" autoAdjust="0"/>
  </p:normalViewPr>
  <p:slideViewPr>
    <p:cSldViewPr>
      <p:cViewPr>
        <p:scale>
          <a:sx n="60" d="100"/>
          <a:sy n="60" d="100"/>
        </p:scale>
        <p:origin x="-1602" y="-27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10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gs" Target="tags/tag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2418" cy="464205"/>
          </a:xfrm>
          <a:prstGeom prst="rect">
            <a:avLst/>
          </a:prstGeom>
        </p:spPr>
        <p:txBody>
          <a:bodyPr vert="horz" lIns="92437" tIns="46219" rIns="92437" bIns="46219"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97902" y="1"/>
            <a:ext cx="2982418" cy="464205"/>
          </a:xfrm>
          <a:prstGeom prst="rect">
            <a:avLst/>
          </a:prstGeom>
        </p:spPr>
        <p:txBody>
          <a:bodyPr vert="horz" lIns="92437" tIns="46219" rIns="92437" bIns="46219" rtlCol="0"/>
          <a:lstStyle>
            <a:lvl1pPr algn="r" fontAlgn="auto">
              <a:spcBef>
                <a:spcPts val="0"/>
              </a:spcBef>
              <a:spcAft>
                <a:spcPts val="0"/>
              </a:spcAft>
              <a:defRPr sz="1200">
                <a:latin typeface="+mn-lt"/>
                <a:cs typeface="+mn-cs"/>
              </a:defRPr>
            </a:lvl1pPr>
          </a:lstStyle>
          <a:p>
            <a:pPr>
              <a:defRPr/>
            </a:pPr>
            <a:fld id="{A03488C4-98EB-4F11-A782-CA71C8804C44}" type="datetimeFigureOut">
              <a:rPr lang="en-US"/>
              <a:pPr>
                <a:defRPr/>
              </a:pPr>
              <a:t>6/16/2013</a:t>
            </a:fld>
            <a:endParaRPr lang="en-US"/>
          </a:p>
        </p:txBody>
      </p:sp>
      <p:sp>
        <p:nvSpPr>
          <p:cNvPr id="4" name="Footer Placeholder 3"/>
          <p:cNvSpPr>
            <a:spLocks noGrp="1"/>
          </p:cNvSpPr>
          <p:nvPr>
            <p:ph type="ftr" sz="quarter" idx="2"/>
          </p:nvPr>
        </p:nvSpPr>
        <p:spPr>
          <a:xfrm>
            <a:off x="0" y="8830659"/>
            <a:ext cx="2982418" cy="464205"/>
          </a:xfrm>
          <a:prstGeom prst="rect">
            <a:avLst/>
          </a:prstGeom>
        </p:spPr>
        <p:txBody>
          <a:bodyPr vert="horz" lIns="92437" tIns="46219" rIns="92437" bIns="46219"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97902" y="8830659"/>
            <a:ext cx="2982418" cy="464205"/>
          </a:xfrm>
          <a:prstGeom prst="rect">
            <a:avLst/>
          </a:prstGeom>
        </p:spPr>
        <p:txBody>
          <a:bodyPr vert="horz" lIns="92437" tIns="46219" rIns="92437" bIns="46219" rtlCol="0" anchor="b"/>
          <a:lstStyle>
            <a:lvl1pPr algn="r" fontAlgn="auto">
              <a:spcBef>
                <a:spcPts val="0"/>
              </a:spcBef>
              <a:spcAft>
                <a:spcPts val="0"/>
              </a:spcAft>
              <a:defRPr sz="1200">
                <a:latin typeface="+mn-lt"/>
                <a:cs typeface="+mn-cs"/>
              </a:defRPr>
            </a:lvl1pPr>
          </a:lstStyle>
          <a:p>
            <a:pPr>
              <a:defRPr/>
            </a:pPr>
            <a:fld id="{4F369BDF-2908-4E61-A74C-81B70DFB41B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2418" cy="464205"/>
          </a:xfrm>
          <a:prstGeom prst="rect">
            <a:avLst/>
          </a:prstGeom>
        </p:spPr>
        <p:txBody>
          <a:bodyPr vert="horz" lIns="92437" tIns="46219" rIns="92437" bIns="46219"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97902" y="1"/>
            <a:ext cx="2982418" cy="464205"/>
          </a:xfrm>
          <a:prstGeom prst="rect">
            <a:avLst/>
          </a:prstGeom>
        </p:spPr>
        <p:txBody>
          <a:bodyPr vert="horz" lIns="92437" tIns="46219" rIns="92437" bIns="46219" rtlCol="0"/>
          <a:lstStyle>
            <a:lvl1pPr algn="r" fontAlgn="auto">
              <a:spcBef>
                <a:spcPts val="0"/>
              </a:spcBef>
              <a:spcAft>
                <a:spcPts val="0"/>
              </a:spcAft>
              <a:defRPr sz="1200">
                <a:latin typeface="+mn-lt"/>
                <a:cs typeface="+mn-cs"/>
              </a:defRPr>
            </a:lvl1pPr>
          </a:lstStyle>
          <a:p>
            <a:pPr>
              <a:defRPr/>
            </a:pPr>
            <a:fld id="{9871A247-393C-4DAC-A451-1BDF64ED9417}" type="datetimeFigureOut">
              <a:rPr lang="en-US"/>
              <a:pPr>
                <a:defRPr/>
              </a:pPr>
              <a:t>6/16/2013</a:t>
            </a:fld>
            <a:endParaRPr lang="en-US"/>
          </a:p>
        </p:txBody>
      </p:sp>
      <p:sp>
        <p:nvSpPr>
          <p:cNvPr id="4" name="Slide Image Placeholder 3"/>
          <p:cNvSpPr>
            <a:spLocks noGrp="1" noRot="1" noChangeAspect="1"/>
          </p:cNvSpPr>
          <p:nvPr>
            <p:ph type="sldImg" idx="2"/>
          </p:nvPr>
        </p:nvSpPr>
        <p:spPr>
          <a:xfrm>
            <a:off x="1117600" y="698500"/>
            <a:ext cx="4646613" cy="3486150"/>
          </a:xfrm>
          <a:prstGeom prst="rect">
            <a:avLst/>
          </a:prstGeom>
          <a:noFill/>
          <a:ln w="12700">
            <a:solidFill>
              <a:prstClr val="black"/>
            </a:solidFill>
          </a:ln>
        </p:spPr>
        <p:txBody>
          <a:bodyPr vert="horz" lIns="92437" tIns="46219" rIns="92437" bIns="46219" rtlCol="0" anchor="ctr"/>
          <a:lstStyle/>
          <a:p>
            <a:pPr lvl="0"/>
            <a:endParaRPr lang="en-US" noProof="0"/>
          </a:p>
        </p:txBody>
      </p:sp>
      <p:sp>
        <p:nvSpPr>
          <p:cNvPr id="5" name="Notes Placeholder 4"/>
          <p:cNvSpPr>
            <a:spLocks noGrp="1"/>
          </p:cNvSpPr>
          <p:nvPr>
            <p:ph type="body" sz="quarter" idx="3"/>
          </p:nvPr>
        </p:nvSpPr>
        <p:spPr>
          <a:xfrm>
            <a:off x="688481" y="4416099"/>
            <a:ext cx="5504853" cy="4182457"/>
          </a:xfrm>
          <a:prstGeom prst="rect">
            <a:avLst/>
          </a:prstGeom>
        </p:spPr>
        <p:txBody>
          <a:bodyPr vert="horz" lIns="92437" tIns="46219" rIns="92437" bIns="4621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30659"/>
            <a:ext cx="2982418" cy="464205"/>
          </a:xfrm>
          <a:prstGeom prst="rect">
            <a:avLst/>
          </a:prstGeom>
        </p:spPr>
        <p:txBody>
          <a:bodyPr vert="horz" lIns="92437" tIns="46219" rIns="92437" bIns="46219"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97902" y="8830659"/>
            <a:ext cx="2982418" cy="464205"/>
          </a:xfrm>
          <a:prstGeom prst="rect">
            <a:avLst/>
          </a:prstGeom>
        </p:spPr>
        <p:txBody>
          <a:bodyPr vert="horz" lIns="92437" tIns="46219" rIns="92437" bIns="46219" rtlCol="0" anchor="b"/>
          <a:lstStyle>
            <a:lvl1pPr algn="r" fontAlgn="auto">
              <a:spcBef>
                <a:spcPts val="0"/>
              </a:spcBef>
              <a:spcAft>
                <a:spcPts val="0"/>
              </a:spcAft>
              <a:defRPr sz="1200">
                <a:latin typeface="+mn-lt"/>
                <a:cs typeface="+mn-cs"/>
              </a:defRPr>
            </a:lvl1pPr>
          </a:lstStyle>
          <a:p>
            <a:pPr>
              <a:defRPr/>
            </a:pPr>
            <a:fld id="{ED147A0A-4330-4C7D-A780-BBE9DA4D289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8" Type="http://schemas.openxmlformats.org/officeDocument/2006/relationships/hyperlink" Target="http://en.wikipedia.org/wiki/Prey" TargetMode="External"/><Relationship Id="rId3" Type="http://schemas.openxmlformats.org/officeDocument/2006/relationships/hyperlink" Target="http://en.wikipedia.org/wiki/Common_Buzzard" TargetMode="External"/><Relationship Id="rId7" Type="http://schemas.openxmlformats.org/officeDocument/2006/relationships/hyperlink" Target="http://en.wikipedia.org/wiki/Talons" TargetMode="External"/><Relationship Id="rId2" Type="http://schemas.openxmlformats.org/officeDocument/2006/relationships/slide" Target="../slides/slide15.xml"/><Relationship Id="rId1" Type="http://schemas.openxmlformats.org/officeDocument/2006/relationships/notesMaster" Target="../notesMasters/notesMaster1.xml"/><Relationship Id="rId6" Type="http://schemas.openxmlformats.org/officeDocument/2006/relationships/hyperlink" Target="http://en.wikipedia.org/wiki/Beak" TargetMode="External"/><Relationship Id="rId5" Type="http://schemas.openxmlformats.org/officeDocument/2006/relationships/hyperlink" Target="http://en.wikipedia.org/wiki/Vulture" TargetMode="External"/><Relationship Id="rId10" Type="http://schemas.openxmlformats.org/officeDocument/2006/relationships/hyperlink" Target="http://en.wikipedia.org/wiki/Cliff" TargetMode="External"/><Relationship Id="rId4" Type="http://schemas.openxmlformats.org/officeDocument/2006/relationships/hyperlink" Target="http://en.wikipedia.org/wiki/Red-tailed_Hawk" TargetMode="External"/><Relationship Id="rId9" Type="http://schemas.openxmlformats.org/officeDocument/2006/relationships/hyperlink" Target="http://en.wikipedia.org/wiki/Diffraction"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16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4849552-4CE4-44D6-B5C6-413521378EF1}"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section that focuses on planning, translating, transcribing and reviewing is based on the Flower and Hays model. We are going to dive deeper into this model to help us to understand how children can break down in the writing process.</a:t>
            </a:r>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a:t>
            </a:r>
            <a:r>
              <a:rPr lang="en-US" baseline="0" dirty="0" smtClean="0"/>
              <a:t> actual model developed by Flowers and Hays </a:t>
            </a:r>
          </a:p>
          <a:p>
            <a:endParaRPr lang="en-US" baseline="0" dirty="0" smtClean="0"/>
          </a:p>
          <a:p>
            <a:r>
              <a:rPr lang="en-US" baseline="0" dirty="0" smtClean="0"/>
              <a:t>Long Term Memory- before starting writing you must have knowledge of the topic, knowledge of who your audience and low level skills – which give you your purpose and goal for writing </a:t>
            </a:r>
          </a:p>
          <a:p>
            <a:endParaRPr lang="en-US" baseline="0" dirty="0" smtClean="0"/>
          </a:p>
          <a:p>
            <a:r>
              <a:rPr lang="en-US" baseline="0" dirty="0" smtClean="0"/>
              <a:t>Then you start the planning stage which means you need to generate ideas based on your goal and organize these ideas </a:t>
            </a:r>
          </a:p>
          <a:p>
            <a:endParaRPr lang="en-US" baseline="0" dirty="0" smtClean="0"/>
          </a:p>
          <a:p>
            <a:r>
              <a:rPr lang="en-US" baseline="0" dirty="0" smtClean="0"/>
              <a:t>Then you translate your mental images to writing using low level transcription skills</a:t>
            </a:r>
          </a:p>
          <a:p>
            <a:endParaRPr lang="en-US" baseline="0" dirty="0" smtClean="0"/>
          </a:p>
          <a:p>
            <a:r>
              <a:rPr lang="en-US" baseline="0" dirty="0" smtClean="0"/>
              <a:t>Finally you read what you wrote and edit.</a:t>
            </a:r>
          </a:p>
          <a:p>
            <a:endParaRPr lang="en-US" baseline="0" dirty="0" smtClean="0"/>
          </a:p>
          <a:p>
            <a:r>
              <a:rPr lang="en-US" baseline="0" dirty="0" smtClean="0"/>
              <a:t>It is not linear but fluid. </a:t>
            </a:r>
          </a:p>
          <a:p>
            <a:endParaRPr lang="en-US" baseline="0" dirty="0" smtClean="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Write a think you note for</a:t>
            </a:r>
            <a:r>
              <a:rPr lang="en-US" baseline="0" dirty="0" smtClean="0"/>
              <a:t> the birthday present you just received.</a:t>
            </a:r>
          </a:p>
          <a:p>
            <a:endParaRPr lang="en-US" baseline="0" dirty="0" smtClean="0"/>
          </a:p>
          <a:p>
            <a:pPr marL="228600" indent="-228600">
              <a:buAutoNum type="arabicPeriod"/>
            </a:pPr>
            <a:r>
              <a:rPr lang="en-US" baseline="0" dirty="0" smtClean="0"/>
              <a:t>You are a teen age boy- write a text message to think your BFF for the present</a:t>
            </a:r>
          </a:p>
          <a:p>
            <a:pPr marL="228600" indent="-228600">
              <a:buAutoNum type="arabicPeriod"/>
            </a:pPr>
            <a:r>
              <a:rPr lang="en-US" baseline="0" dirty="0" smtClean="0"/>
              <a:t>You are a 20 something young woman- write a thank you email to your BFF for a present </a:t>
            </a:r>
          </a:p>
          <a:p>
            <a:pPr marL="228600" indent="-228600">
              <a:buAutoNum type="arabicPeriod"/>
            </a:pPr>
            <a:r>
              <a:rPr lang="en-US" baseline="0" dirty="0" smtClean="0"/>
              <a:t>You are a 30 something man- write a think you note to your mom and dad</a:t>
            </a:r>
          </a:p>
          <a:p>
            <a:pPr marL="228600" indent="-228600">
              <a:buAutoNum type="arabicPeriod"/>
            </a:pPr>
            <a:r>
              <a:rPr lang="en-US" baseline="0" dirty="0" smtClean="0"/>
              <a:t>You are a 30 something woman or man- write a think you note to grandma and grandpa</a:t>
            </a:r>
          </a:p>
          <a:p>
            <a:pPr marL="228600" indent="-228600">
              <a:buAutoNum type="arabicPeriod"/>
            </a:pPr>
            <a:endParaRPr lang="en-US" baseline="0" dirty="0" smtClean="0"/>
          </a:p>
          <a:p>
            <a:pPr marL="228600" indent="-228600">
              <a:buNone/>
            </a:pPr>
            <a:r>
              <a:rPr lang="en-US" baseline="0" dirty="0" smtClean="0"/>
              <a:t>How did your language change based on your audience? Does this need to be taught directly to students? What kind of student will struggle with this?</a:t>
            </a:r>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85000" lnSpcReduction="20000"/>
          </a:bodyPr>
          <a:lstStyle/>
          <a:p>
            <a:pPr eaLnBrk="1" fontAlgn="auto" hangingPunct="1">
              <a:spcBef>
                <a:spcPts val="0"/>
              </a:spcBef>
              <a:spcAft>
                <a:spcPts val="0"/>
              </a:spcAft>
              <a:defRPr/>
            </a:pPr>
            <a:r>
              <a:rPr lang="en-US" dirty="0" smtClean="0"/>
              <a:t>What works in your brain when I say the word recital? Push? Scare?</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You should have an image that appears.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Now how about the word </a:t>
            </a:r>
            <a:r>
              <a:rPr lang="en-US" dirty="0" err="1" smtClean="0"/>
              <a:t>Megiza</a:t>
            </a:r>
            <a:r>
              <a:rPr lang="en-US" dirty="0" smtClean="0"/>
              <a:t>? Does anyone have an image for that word? Probably not as this is a new word that I am introducing to you, unless you speak </a:t>
            </a:r>
            <a:r>
              <a:rPr lang="en-US" dirty="0" err="1" smtClean="0"/>
              <a:t>Ojibway</a:t>
            </a:r>
            <a:r>
              <a:rPr lang="en-US" dirty="0" smtClean="0"/>
              <a:t>.</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Now let’s use our natural ability of gestalt to see if you can figure out this word. </a:t>
            </a:r>
          </a:p>
          <a:p>
            <a:pPr eaLnBrk="1" fontAlgn="auto" hangingPunct="1">
              <a:spcBef>
                <a:spcPts val="0"/>
              </a:spcBef>
              <a:spcAft>
                <a:spcPts val="0"/>
              </a:spcAft>
              <a:defRPr/>
            </a:pPr>
            <a:endParaRPr lang="en-US" dirty="0" smtClean="0"/>
          </a:p>
          <a:p>
            <a:pPr marL="346672" indent="-346672" eaLnBrk="1" fontAlgn="auto" hangingPunct="1">
              <a:spcBef>
                <a:spcPts val="0"/>
              </a:spcBef>
              <a:spcAft>
                <a:spcPts val="0"/>
              </a:spcAft>
              <a:buFont typeface="+mj-lt"/>
              <a:buAutoNum type="arabicPeriod"/>
              <a:defRPr/>
            </a:pPr>
            <a:r>
              <a:rPr lang="en-US" dirty="0" smtClean="0"/>
              <a:t>The </a:t>
            </a:r>
            <a:r>
              <a:rPr lang="en-US" dirty="0" err="1" smtClean="0"/>
              <a:t>megiza</a:t>
            </a:r>
            <a:r>
              <a:rPr lang="en-US" dirty="0" smtClean="0"/>
              <a:t> has large wings and can fly high.</a:t>
            </a:r>
          </a:p>
          <a:p>
            <a:pPr marL="346672" indent="-346672" eaLnBrk="1" fontAlgn="auto" hangingPunct="1">
              <a:spcBef>
                <a:spcPts val="0"/>
              </a:spcBef>
              <a:spcAft>
                <a:spcPts val="0"/>
              </a:spcAft>
              <a:buFont typeface="+mj-lt"/>
              <a:buAutoNum type="arabicPeriod"/>
              <a:defRPr/>
            </a:pPr>
            <a:r>
              <a:rPr lang="en-US" dirty="0" err="1" smtClean="0"/>
              <a:t>Megizas</a:t>
            </a:r>
            <a:r>
              <a:rPr lang="en-US" dirty="0" smtClean="0"/>
              <a:t> have sharp claws which help them to catch their prey.</a:t>
            </a:r>
          </a:p>
          <a:p>
            <a:pPr marL="346672" indent="-346672" eaLnBrk="1" fontAlgn="auto" hangingPunct="1">
              <a:spcBef>
                <a:spcPts val="0"/>
              </a:spcBef>
              <a:spcAft>
                <a:spcPts val="0"/>
              </a:spcAft>
              <a:buFont typeface="+mj-lt"/>
              <a:buAutoNum type="arabicPeriod"/>
              <a:defRPr/>
            </a:pPr>
            <a:r>
              <a:rPr lang="en-US" dirty="0" smtClean="0"/>
              <a:t>A </a:t>
            </a:r>
            <a:r>
              <a:rPr lang="en-US" dirty="0" err="1" smtClean="0"/>
              <a:t>megiza</a:t>
            </a:r>
            <a:r>
              <a:rPr lang="en-US" dirty="0" smtClean="0"/>
              <a:t> is a beautiful big bird that I love to watch.</a:t>
            </a:r>
          </a:p>
          <a:p>
            <a:pPr marL="346672" indent="-346672" eaLnBrk="1" fontAlgn="auto" hangingPunct="1">
              <a:spcBef>
                <a:spcPts val="0"/>
              </a:spcBef>
              <a:spcAft>
                <a:spcPts val="0"/>
              </a:spcAft>
              <a:buFont typeface="+mj-lt"/>
              <a:buAutoNum type="arabicPeriod"/>
              <a:defRPr/>
            </a:pPr>
            <a:r>
              <a:rPr lang="en-US" dirty="0" smtClean="0"/>
              <a:t>In the United States, the </a:t>
            </a:r>
            <a:r>
              <a:rPr lang="en-US" dirty="0" err="1" smtClean="0"/>
              <a:t>megiza</a:t>
            </a:r>
            <a:r>
              <a:rPr lang="en-US" dirty="0" smtClean="0"/>
              <a:t> is the national bird.</a:t>
            </a:r>
          </a:p>
          <a:p>
            <a:pPr marL="346672" indent="-346672" eaLnBrk="1" fontAlgn="auto" hangingPunct="1">
              <a:spcBef>
                <a:spcPts val="0"/>
              </a:spcBef>
              <a:spcAft>
                <a:spcPts val="0"/>
              </a:spcAft>
              <a:buFont typeface="+mj-lt"/>
              <a:buAutoNum type="arabicPeriod"/>
              <a:defRPr/>
            </a:pPr>
            <a:endParaRPr lang="en-US" dirty="0" smtClean="0"/>
          </a:p>
          <a:p>
            <a:pPr marL="346672" indent="-346672" eaLnBrk="1" fontAlgn="auto" hangingPunct="1">
              <a:spcBef>
                <a:spcPts val="0"/>
              </a:spcBef>
              <a:spcAft>
                <a:spcPts val="0"/>
              </a:spcAft>
              <a:defRPr/>
            </a:pPr>
            <a:r>
              <a:rPr lang="en-US" dirty="0" smtClean="0"/>
              <a:t>Now everyone write a good sentence using the word </a:t>
            </a:r>
            <a:r>
              <a:rPr lang="en-US" dirty="0" err="1" smtClean="0"/>
              <a:t>megiza</a:t>
            </a:r>
            <a:r>
              <a:rPr lang="en-US" dirty="0" smtClean="0"/>
              <a:t>.</a:t>
            </a:r>
          </a:p>
          <a:p>
            <a:pPr marL="346672" indent="-346672" eaLnBrk="1" fontAlgn="auto" hangingPunct="1">
              <a:spcBef>
                <a:spcPts val="0"/>
              </a:spcBef>
              <a:spcAft>
                <a:spcPts val="0"/>
              </a:spcAft>
              <a:buFont typeface="+mj-lt"/>
              <a:buAutoNum type="arabicPeriod"/>
              <a:defRPr/>
            </a:pPr>
            <a:endParaRPr lang="en-US" dirty="0" smtClean="0"/>
          </a:p>
          <a:p>
            <a:pPr marL="346672" indent="-346672" eaLnBrk="1" fontAlgn="auto" hangingPunct="1">
              <a:spcBef>
                <a:spcPts val="0"/>
              </a:spcBef>
              <a:spcAft>
                <a:spcPts val="0"/>
              </a:spcAft>
              <a:defRPr/>
            </a:pPr>
            <a:r>
              <a:rPr lang="en-US" dirty="0" smtClean="0"/>
              <a:t>Now you should be able to follow this bit of information about the </a:t>
            </a:r>
            <a:r>
              <a:rPr lang="en-US" dirty="0" err="1" smtClean="0"/>
              <a:t>Megiza</a:t>
            </a:r>
            <a:endParaRPr lang="en-US" dirty="0" smtClean="0"/>
          </a:p>
          <a:p>
            <a:pPr marL="346672" indent="-346672"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err="1" smtClean="0"/>
              <a:t>Megizas</a:t>
            </a:r>
            <a:r>
              <a:rPr lang="en-US" dirty="0" smtClean="0"/>
              <a:t> are differentiated from other birds of prey mainly by their larger size, more powerful build, and heavier head and bill. Even the smallest </a:t>
            </a:r>
            <a:r>
              <a:rPr lang="en-US" dirty="0" err="1" smtClean="0"/>
              <a:t>Megizas</a:t>
            </a:r>
            <a:r>
              <a:rPr lang="en-US" dirty="0" smtClean="0"/>
              <a:t>, like the Booted </a:t>
            </a:r>
            <a:r>
              <a:rPr lang="en-US" dirty="0" err="1" smtClean="0"/>
              <a:t>Megiza</a:t>
            </a:r>
            <a:r>
              <a:rPr lang="en-US" dirty="0" smtClean="0"/>
              <a:t> (which is comparable in size to a </a:t>
            </a:r>
            <a:r>
              <a:rPr lang="en-US" dirty="0" smtClean="0">
                <a:hlinkClick r:id="rId3" action="ppaction://hlinkfile" tooltip="Common Buzzard"/>
              </a:rPr>
              <a:t>Common Buzzard</a:t>
            </a:r>
            <a:r>
              <a:rPr lang="en-US" dirty="0" smtClean="0"/>
              <a:t> or </a:t>
            </a:r>
            <a:r>
              <a:rPr lang="en-US" dirty="0" smtClean="0">
                <a:hlinkClick r:id="rId4" action="ppaction://hlinkfile" tooltip="Red-tailed Hawk"/>
              </a:rPr>
              <a:t>Red-tailed Hawk</a:t>
            </a:r>
            <a:r>
              <a:rPr lang="en-US" dirty="0" smtClean="0"/>
              <a:t>), have relatively longer and more evenly broad wings, and more direct, faster flight. Most </a:t>
            </a:r>
            <a:r>
              <a:rPr lang="en-US" dirty="0" err="1" smtClean="0"/>
              <a:t>megiza</a:t>
            </a:r>
            <a:r>
              <a:rPr lang="en-US" dirty="0" smtClean="0"/>
              <a:t> are larger than any other raptors apart from the </a:t>
            </a:r>
            <a:r>
              <a:rPr lang="en-US" dirty="0" smtClean="0">
                <a:hlinkClick r:id="rId5" action="ppaction://hlinkfile" tooltip="Vulture"/>
              </a:rPr>
              <a:t>vultures</a:t>
            </a:r>
            <a:r>
              <a:rPr lang="en-US" dirty="0" smtClean="0"/>
              <a:t>. The species called </a:t>
            </a:r>
            <a:r>
              <a:rPr lang="en-US" dirty="0" err="1" smtClean="0"/>
              <a:t>megiza</a:t>
            </a:r>
            <a:r>
              <a:rPr lang="en-US" dirty="0" smtClean="0"/>
              <a:t> can range in size from the serpent-</a:t>
            </a:r>
            <a:r>
              <a:rPr lang="en-US" dirty="0" err="1" smtClean="0"/>
              <a:t>megiza</a:t>
            </a:r>
            <a:r>
              <a:rPr lang="en-US" dirty="0" smtClean="0"/>
              <a:t>, which typically weigh about 500 grams (1.1 pounds) and measure 45 cm (18 in), to the 6.7-kg </a:t>
            </a:r>
            <a:r>
              <a:rPr lang="en-US" dirty="0" err="1" smtClean="0"/>
              <a:t>Steller's</a:t>
            </a:r>
            <a:r>
              <a:rPr lang="en-US" dirty="0" smtClean="0"/>
              <a:t> Sea-</a:t>
            </a:r>
            <a:r>
              <a:rPr lang="en-US" dirty="0" err="1" smtClean="0"/>
              <a:t>Megiza</a:t>
            </a:r>
            <a:r>
              <a:rPr lang="en-US" dirty="0" smtClean="0"/>
              <a:t> and the 100-cm (39 in) Philippine </a:t>
            </a:r>
            <a:r>
              <a:rPr lang="en-US" dirty="0" err="1" smtClean="0"/>
              <a:t>megiza</a:t>
            </a:r>
            <a:r>
              <a:rPr lang="en-US" dirty="0" smtClean="0"/>
              <a:t>.</a:t>
            </a:r>
          </a:p>
          <a:p>
            <a:pPr eaLnBrk="1" fontAlgn="auto" hangingPunct="1">
              <a:spcBef>
                <a:spcPts val="0"/>
              </a:spcBef>
              <a:spcAft>
                <a:spcPts val="0"/>
              </a:spcAft>
              <a:defRPr/>
            </a:pPr>
            <a:r>
              <a:rPr lang="en-US" dirty="0" smtClean="0"/>
              <a:t>Like all birds of prey, </a:t>
            </a:r>
            <a:r>
              <a:rPr lang="en-US" dirty="0" err="1" smtClean="0"/>
              <a:t>megiza</a:t>
            </a:r>
            <a:r>
              <a:rPr lang="en-US" dirty="0" smtClean="0"/>
              <a:t> have very large powerful hooked </a:t>
            </a:r>
            <a:r>
              <a:rPr lang="en-US" dirty="0" smtClean="0">
                <a:hlinkClick r:id="rId6" action="ppaction://hlinkfile" tooltip="Beak"/>
              </a:rPr>
              <a:t>beaks</a:t>
            </a:r>
            <a:r>
              <a:rPr lang="en-US" dirty="0" smtClean="0"/>
              <a:t> for tearing flesh from their prey, strong muscular legs, and powerful </a:t>
            </a:r>
            <a:r>
              <a:rPr lang="en-US" dirty="0" smtClean="0">
                <a:hlinkClick r:id="rId7" action="ppaction://hlinkfile" tooltip="Talons"/>
              </a:rPr>
              <a:t>talons</a:t>
            </a:r>
            <a:r>
              <a:rPr lang="en-US" dirty="0" smtClean="0"/>
              <a:t> claws. They also have extremely keen eyesight which enables them to spot potential </a:t>
            </a:r>
            <a:r>
              <a:rPr lang="en-US" dirty="0" smtClean="0">
                <a:hlinkClick r:id="rId8" action="ppaction://hlinkfile" tooltip="Prey"/>
              </a:rPr>
              <a:t>prey</a:t>
            </a:r>
            <a:r>
              <a:rPr lang="en-US" dirty="0" smtClean="0"/>
              <a:t> from a very long distance.</a:t>
            </a:r>
            <a:r>
              <a:rPr lang="en-US" baseline="30000" dirty="0" smtClean="0">
                <a:hlinkClick r:id="" action="ppaction://hlinkfile"/>
              </a:rPr>
              <a:t>[2]</a:t>
            </a:r>
            <a:r>
              <a:rPr lang="en-US" dirty="0" smtClean="0"/>
              <a:t> This keen eyesight is primarily contributed by their extremely large pupils which cause minimal </a:t>
            </a:r>
            <a:r>
              <a:rPr lang="en-US" dirty="0" smtClean="0">
                <a:hlinkClick r:id="rId9" action="ppaction://hlinkfile" tooltip="Diffraction"/>
              </a:rPr>
              <a:t>diffraction</a:t>
            </a:r>
            <a:r>
              <a:rPr lang="en-US" dirty="0" smtClean="0"/>
              <a:t> (scattering) of the incoming light.</a:t>
            </a:r>
          </a:p>
          <a:p>
            <a:pPr eaLnBrk="1" fontAlgn="auto" hangingPunct="1">
              <a:spcBef>
                <a:spcPts val="0"/>
              </a:spcBef>
              <a:spcAft>
                <a:spcPts val="0"/>
              </a:spcAft>
              <a:defRPr/>
            </a:pPr>
            <a:r>
              <a:rPr lang="en-US" dirty="0" err="1" smtClean="0"/>
              <a:t>Megizas</a:t>
            </a:r>
            <a:r>
              <a:rPr lang="en-US" dirty="0" smtClean="0"/>
              <a:t> build their nests, called </a:t>
            </a:r>
            <a:r>
              <a:rPr lang="en-US" i="1" dirty="0" err="1" smtClean="0"/>
              <a:t>eyries</a:t>
            </a:r>
            <a:r>
              <a:rPr lang="en-US" dirty="0" smtClean="0"/>
              <a:t>, in tall trees or on high </a:t>
            </a:r>
            <a:r>
              <a:rPr lang="en-US" dirty="0" smtClean="0">
                <a:hlinkClick r:id="rId10" action="ppaction://hlinkfile" tooltip="Cliff"/>
              </a:rPr>
              <a:t>cliffs</a:t>
            </a:r>
            <a:r>
              <a:rPr lang="en-US" dirty="0" smtClean="0"/>
              <a:t>. Many species lay two eggs, but the older, larger chick frequently kills its younger sibling once it has hatched.</a:t>
            </a:r>
          </a:p>
          <a:p>
            <a:pPr marL="346672" indent="-346672" eaLnBrk="1" fontAlgn="auto" hangingPunct="1">
              <a:spcBef>
                <a:spcPts val="0"/>
              </a:spcBef>
              <a:spcAft>
                <a:spcPts val="0"/>
              </a:spcAft>
              <a:defRPr/>
            </a:pPr>
            <a:endParaRPr lang="en-US" dirty="0" smtClean="0"/>
          </a:p>
          <a:p>
            <a:pPr marL="346672" indent="-346672" eaLnBrk="1" fontAlgn="auto" hangingPunct="1">
              <a:spcBef>
                <a:spcPts val="0"/>
              </a:spcBef>
              <a:spcAft>
                <a:spcPts val="0"/>
              </a:spcAft>
              <a:defRPr/>
            </a:pPr>
            <a:endParaRPr lang="en-US" dirty="0" smtClean="0"/>
          </a:p>
        </p:txBody>
      </p:sp>
      <p:sp>
        <p:nvSpPr>
          <p:cNvPr id="1310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E4D4383-5028-43A4-B57F-3F921FE68FBF}" type="slidenum">
              <a:rPr lang="en-US" smtClean="0"/>
              <a:pPr fontAlgn="base">
                <a:spcBef>
                  <a:spcPct val="0"/>
                </a:spcBef>
                <a:spcAft>
                  <a:spcPct val="0"/>
                </a:spcAft>
                <a:defRPr/>
              </a:pPr>
              <a:t>15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are going to focus on this in our next two sections using graphic</a:t>
            </a:r>
            <a:r>
              <a:rPr lang="en-US" baseline="0" dirty="0" smtClean="0"/>
              <a:t> organizers and Step Up to Writing Strategies. </a:t>
            </a:r>
            <a:endParaRPr lang="en-US" dirty="0"/>
          </a:p>
        </p:txBody>
      </p:sp>
      <p:sp>
        <p:nvSpPr>
          <p:cNvPr id="4" name="Slide Number Placeholder 3"/>
          <p:cNvSpPr>
            <a:spLocks noGrp="1"/>
          </p:cNvSpPr>
          <p:nvPr>
            <p:ph type="sldNum" sz="quarter" idx="10"/>
          </p:nvPr>
        </p:nvSpPr>
        <p:spPr/>
        <p:txBody>
          <a:bodyPr/>
          <a:lstStyle/>
          <a:p>
            <a:pPr>
              <a:defRPr/>
            </a:pPr>
            <a:fld id="{ED147A0A-4330-4C7D-A780-BBE9DA4D2890}" type="slidenum">
              <a:rPr lang="en-US" smtClean="0"/>
              <a:pPr>
                <a:defRPr/>
              </a:pPr>
              <a:t>28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cstate="print">
            <a:lum bright="42000" contrast="-68000"/>
          </a:blip>
          <a:srcRect/>
          <a:stretch>
            <a:fillRect l="-30000" t="-20000" r="-2000" b="12000"/>
          </a:stretch>
        </a:blipFill>
        <a:effectLst/>
      </p:bgPr>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B9A7707A-0164-408F-BD2F-02A05115B2E9}" type="datetime8">
              <a:rPr lang="en-US"/>
              <a:pPr>
                <a:defRPr/>
              </a:pPr>
              <a:t>6/16/2013 4:52 PM</a:t>
            </a:fld>
            <a:endParaRPr lang="en-US" dirty="0"/>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sz="1400">
                <a:solidFill>
                  <a:schemeClr val="tx2"/>
                </a:solidFill>
              </a:defRPr>
            </a:lvl1pPr>
          </a:lstStyle>
          <a:p>
            <a:pPr>
              <a:defRPr/>
            </a:pPr>
            <a:fld id="{4D20B722-785A-4082-83FD-7DE669A01CEA}"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95DB8C99-BDF3-46FC-8824-C517FB7406D4}" type="datetime8">
              <a:rPr lang="en-US"/>
              <a:pPr>
                <a:defRPr/>
              </a:pPr>
              <a:t>6/16/2013 4:52 PM</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6CEB7063-E65A-4AE3-8FC6-695DABC25DB4}" type="slidenum">
              <a:rPr lang="en-US"/>
              <a:pPr>
                <a:defRPr/>
              </a:pPr>
              <a:t>‹#›</a:t>
            </a:fld>
            <a:endParaRPr lang="en-US" sz="1400" dirty="0">
              <a:solidFill>
                <a:srgbClr val="FFFFFF"/>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4815C260-6023-425B-8B52-B5CA9175399A}" type="datetime8">
              <a:rPr lang="en-US"/>
              <a:pPr>
                <a:defRPr/>
              </a:pPr>
              <a:t>6/16/2013 4:52 PM</a:t>
            </a:fld>
            <a:endParaRPr lang="en-US" dirty="0"/>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7713484F-D68C-435F-BF6A-59C29DD95E19}" type="slidenum">
              <a:rPr lang="en-US"/>
              <a:pPr>
                <a:defRPr/>
              </a:pPr>
              <a:t>‹#›</a:t>
            </a:fld>
            <a:endParaRPr lang="en-US" sz="1400" dirty="0">
              <a:solidFill>
                <a:srgbClr val="FFFF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dirty="0"/>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FCFF0F23-0DCB-424B-9B1C-4569BD6597B1}" type="datetime8">
              <a:rPr lang="en-US"/>
              <a:pPr>
                <a:defRPr/>
              </a:pPr>
              <a:t>6/16/2013 4:52 PM</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sz="1400">
                <a:solidFill>
                  <a:srgbClr val="FFFFFF"/>
                </a:solidFill>
              </a:defRPr>
            </a:lvl1pPr>
          </a:lstStyle>
          <a:p>
            <a:pPr>
              <a:defRPr/>
            </a:pPr>
            <a:fld id="{6DDC06E6-DE4C-44DF-B796-DC238E129EF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0"/>
            <a:ext cx="7123113" cy="1673225"/>
          </a:xfrm>
        </p:spPr>
        <p:txBody>
          <a:bodyPr/>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dirty="0"/>
          </a:p>
        </p:txBody>
      </p:sp>
      <p:sp>
        <p:nvSpPr>
          <p:cNvPr id="7" name="Date Placeholder 11"/>
          <p:cNvSpPr>
            <a:spLocks noGrp="1"/>
          </p:cNvSpPr>
          <p:nvPr>
            <p:ph type="dt" sz="half" idx="10"/>
          </p:nvPr>
        </p:nvSpPr>
        <p:spPr/>
        <p:txBody>
          <a:bodyPr/>
          <a:lstStyle>
            <a:lvl1pPr>
              <a:defRPr/>
            </a:lvl1pPr>
          </a:lstStyle>
          <a:p>
            <a:pPr>
              <a:defRPr/>
            </a:pPr>
            <a:fld id="{B4476FA3-684E-4BCA-B58A-C2A82B2A5A83}" type="datetime8">
              <a:rPr lang="en-US"/>
              <a:pPr>
                <a:defRPr/>
              </a:pPr>
              <a:t>6/16/2013 4:52 PM</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CEBFF192-10E4-4750-BD50-290F24E6D724}" type="slidenum">
              <a:rPr lang="en-US"/>
              <a:pPr>
                <a:defRPr/>
              </a:pPr>
              <a:t>‹#›</a:t>
            </a:fld>
            <a:endParaRPr lang="en-US" dirty="0"/>
          </a:p>
        </p:txBody>
      </p:sp>
      <p:sp>
        <p:nvSpPr>
          <p:cNvPr id="9" name="Footer Placeholder 13"/>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7"/>
          <p:cNvSpPr>
            <a:spLocks noGrp="1"/>
          </p:cNvSpPr>
          <p:nvPr>
            <p:ph type="dt" sz="half" idx="10"/>
          </p:nvPr>
        </p:nvSpPr>
        <p:spPr/>
        <p:txBody>
          <a:bodyPr rtlCol="0"/>
          <a:lstStyle>
            <a:lvl1pPr>
              <a:defRPr/>
            </a:lvl1pPr>
          </a:lstStyle>
          <a:p>
            <a:pPr>
              <a:defRPr/>
            </a:pPr>
            <a:fld id="{FFADD92C-85AA-4CD3-8E38-855744AAFBB5}" type="datetime8">
              <a:rPr lang="en-US"/>
              <a:pPr>
                <a:defRPr/>
              </a:pPr>
              <a:t>6/16/2013 4:52 PM</a:t>
            </a:fld>
            <a:endParaRPr lang="en-US"/>
          </a:p>
        </p:txBody>
      </p:sp>
      <p:sp>
        <p:nvSpPr>
          <p:cNvPr id="6" name="Slide Number Placeholder 9"/>
          <p:cNvSpPr>
            <a:spLocks noGrp="1"/>
          </p:cNvSpPr>
          <p:nvPr>
            <p:ph type="sldNum" sz="quarter" idx="11"/>
          </p:nvPr>
        </p:nvSpPr>
        <p:spPr/>
        <p:txBody>
          <a:bodyPr rtlCol="0"/>
          <a:lstStyle>
            <a:lvl1pPr>
              <a:defRPr sz="1400">
                <a:solidFill>
                  <a:srgbClr val="FFFFFF"/>
                </a:solidFill>
              </a:defRPr>
            </a:lvl1pPr>
          </a:lstStyle>
          <a:p>
            <a:pPr>
              <a:defRPr/>
            </a:pPr>
            <a:fld id="{1C6E10E5-4E7F-473E-8E1A-133402256506}"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dirty="0"/>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4217840E-85FC-41DF-B010-875F7AB93D21}" type="datetime8">
              <a:rPr lang="en-US"/>
              <a:pPr>
                <a:defRPr/>
              </a:pPr>
              <a:t>6/16/2013 4:52 PM</a:t>
            </a:fld>
            <a:endParaRPr lang="en-US"/>
          </a:p>
        </p:txBody>
      </p:sp>
      <p:sp>
        <p:nvSpPr>
          <p:cNvPr id="8" name="Slide Number Placeholder 11"/>
          <p:cNvSpPr>
            <a:spLocks noGrp="1"/>
          </p:cNvSpPr>
          <p:nvPr>
            <p:ph type="sldNum" sz="quarter" idx="11"/>
          </p:nvPr>
        </p:nvSpPr>
        <p:spPr/>
        <p:txBody>
          <a:bodyPr rtlCol="0"/>
          <a:lstStyle>
            <a:lvl1pPr>
              <a:defRPr sz="1400">
                <a:solidFill>
                  <a:srgbClr val="FFFFFF"/>
                </a:solidFill>
              </a:defRPr>
            </a:lvl1pPr>
          </a:lstStyle>
          <a:p>
            <a:pPr>
              <a:defRPr/>
            </a:pPr>
            <a:fld id="{BCFEE3FD-3489-4708-82AF-1E4C8FF03D27}"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21B589E3-71C2-469B-B343-CEB7E4924AD2}" type="datetime8">
              <a:rPr lang="en-US"/>
              <a:pPr>
                <a:defRPr/>
              </a:pPr>
              <a:t>6/16/2013 4:52 PM</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sz="1400">
                <a:solidFill>
                  <a:srgbClr val="FFFFFF"/>
                </a:solidFill>
              </a:defRPr>
            </a:lvl1pPr>
          </a:lstStyle>
          <a:p>
            <a:pPr>
              <a:defRPr/>
            </a:pPr>
            <a:fld id="{297A58BE-0493-4DAB-9D03-78440885C4A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D5387A29-2935-4BF7-9DE8-3BA9CCB04C16}" type="datetime8">
              <a:rPr lang="en-US"/>
              <a:pPr>
                <a:defRPr/>
              </a:pPr>
              <a:t>6/16/2013 4:52 PM</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sz="1400">
                <a:solidFill>
                  <a:schemeClr val="tx2"/>
                </a:solidFill>
              </a:defRPr>
            </a:lvl1pPr>
          </a:lstStyle>
          <a:p>
            <a:pPr>
              <a:defRPr/>
            </a:pPr>
            <a:fld id="{0A5C7F4C-5B5E-4165-AD02-B7CEF2095485}"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4" name="Picture 9" descr="sm_pencil.png"/>
          <p:cNvPicPr>
            <a:picLocks noChangeAspect="1"/>
          </p:cNvPicPr>
          <p:nvPr userDrawn="1"/>
        </p:nvPicPr>
        <p:blipFill>
          <a:blip r:embed="rId2" cstate="print"/>
          <a:srcRect/>
          <a:stretch>
            <a:fillRect/>
          </a:stretch>
        </p:blipFill>
        <p:spPr bwMode="auto">
          <a:xfrm>
            <a:off x="612775" y="1755775"/>
            <a:ext cx="1614488" cy="2144713"/>
          </a:xfrm>
          <a:prstGeom prst="rect">
            <a:avLst/>
          </a:prstGeom>
          <a:noFill/>
          <a:ln w="50800" cap="sq" cmpd="dbl">
            <a:solidFill>
              <a:schemeClr val="accent2"/>
            </a:solidFill>
            <a:miter lim="800000"/>
            <a:headEnd/>
            <a:tailEnd/>
          </a:ln>
        </p:spPr>
      </p:pic>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dirty="0"/>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lstStyle>
          <a:p>
            <a:pPr>
              <a:defRPr/>
            </a:pPr>
            <a:fld id="{CEB805FC-6D15-4D02-AC41-C86C3CBF132E}" type="datetime8">
              <a:rPr lang="en-US"/>
              <a:pPr>
                <a:defRPr/>
              </a:pPr>
              <a:t>6/16/2013 4:52 PM</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sz="1400">
                <a:solidFill>
                  <a:srgbClr val="FFFFFF"/>
                </a:solidFill>
              </a:defRPr>
            </a:lvl1pPr>
          </a:lstStyle>
          <a:p>
            <a:pPr>
              <a:defRPr/>
            </a:pPr>
            <a:fld id="{492866D3-962B-4E38-967C-EBC16843528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2FD069A1-C05D-4D41-A0D7-8C56F17026EB}" type="datetime8">
              <a:rPr lang="en-US"/>
              <a:pPr>
                <a:defRPr/>
              </a:pPr>
              <a:t>6/16/2013 4:52 PM</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solidFill>
                  <a:srgbClr val="FFFFFF"/>
                </a:solidFill>
              </a:defRPr>
            </a:lvl1pPr>
          </a:lstStyle>
          <a:p>
            <a:pPr>
              <a:defRPr/>
            </a:pPr>
            <a:fld id="{95548BD1-57D7-4FD8-99CC-960291360382}" type="slidenum">
              <a:rPr lang="en-US"/>
              <a:pPr>
                <a:defRPr/>
              </a:pPr>
              <a:t>‹#›</a:t>
            </a:fld>
            <a:endParaRPr lang="en-US" dirty="0"/>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fontAlgn="auto">
              <a:spcBef>
                <a:spcPts val="0"/>
              </a:spcBef>
              <a:spcAft>
                <a:spcPts val="0"/>
              </a:spcAft>
              <a:defRPr sz="1400">
                <a:solidFill>
                  <a:schemeClr val="tx2"/>
                </a:solidFill>
                <a:latin typeface="+mn-lt"/>
                <a:cs typeface="+mn-cs"/>
              </a:defRPr>
            </a:lvl1pPr>
          </a:lstStyle>
          <a:p>
            <a:pPr>
              <a:defRPr/>
            </a:pPr>
            <a:fld id="{C8626935-933C-43D6-9E39-3B5907EB4725}" type="datetime8">
              <a:rPr lang="en-US"/>
              <a:pPr>
                <a:defRPr/>
              </a:pPr>
              <a:t>6/16/2013 4:52 PM</a:t>
            </a:fld>
            <a:endParaRPr lang="en-US" dirty="0"/>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fontAlgn="auto">
              <a:spcBef>
                <a:spcPts val="0"/>
              </a:spcBef>
              <a:spcAft>
                <a:spcPts val="0"/>
              </a:spcAft>
              <a:defRPr sz="1400">
                <a:solidFill>
                  <a:schemeClr val="tx2"/>
                </a:solidFill>
                <a:latin typeface="+mn-lt"/>
                <a:cs typeface="+mn-cs"/>
              </a:defRPr>
            </a:lvl1pPr>
          </a:lstStyle>
          <a:p>
            <a:pPr>
              <a:defRPr/>
            </a:pPr>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fontAlgn="auto">
              <a:spcBef>
                <a:spcPts val="0"/>
              </a:spcBef>
              <a:spcAft>
                <a:spcPts val="0"/>
              </a:spcAft>
              <a:defRPr sz="1200" b="1">
                <a:solidFill>
                  <a:schemeClr val="tx2"/>
                </a:solidFill>
                <a:latin typeface="+mn-lt"/>
                <a:cs typeface="+mn-cs"/>
              </a:defRPr>
            </a:lvl1pPr>
          </a:lstStyle>
          <a:p>
            <a:pPr>
              <a:defRPr/>
            </a:pPr>
            <a:fld id="{483ACE15-EED0-446F-B3A5-A8FFFA9541E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C32D2E"/>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84AA33"/>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png"/><Relationship Id="rId1" Type="http://schemas.openxmlformats.org/officeDocument/2006/relationships/slideLayout" Target="../slideLayouts/slideLayout6.xml"/><Relationship Id="rId4" Type="http://schemas.openxmlformats.org/officeDocument/2006/relationships/image" Target="../media/image27.w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2286000" y="4343400"/>
            <a:ext cx="6477000" cy="1447800"/>
          </a:xfrm>
        </p:spPr>
        <p:txBody>
          <a:bodyPr>
            <a:normAutofit fontScale="90000"/>
          </a:bodyPr>
          <a:lstStyle/>
          <a:p>
            <a:pPr eaLnBrk="1" fontAlgn="auto" hangingPunct="1">
              <a:spcAft>
                <a:spcPts val="0"/>
              </a:spcAft>
              <a:defRPr/>
            </a:pPr>
            <a:r>
              <a:rPr lang="en-US" dirty="0" smtClean="0">
                <a:solidFill>
                  <a:schemeClr val="accent1">
                    <a:lumMod val="75000"/>
                  </a:schemeClr>
                </a:solidFill>
              </a:rPr>
              <a:t>Specialized instruction in Written Expression: The challenges of Learning to Write </a:t>
            </a:r>
            <a:endParaRPr lang="en-US" dirty="0">
              <a:solidFill>
                <a:schemeClr val="accent1">
                  <a:lumMod val="75000"/>
                </a:schemeClr>
              </a:solidFill>
            </a:endParaRPr>
          </a:p>
        </p:txBody>
      </p:sp>
      <p:sp>
        <p:nvSpPr>
          <p:cNvPr id="3" name="Rectangle 2"/>
          <p:cNvSpPr>
            <a:spLocks noGrp="1"/>
          </p:cNvSpPr>
          <p:nvPr>
            <p:ph type="subTitle" idx="1"/>
          </p:nvPr>
        </p:nvSpPr>
        <p:spPr>
          <a:xfrm>
            <a:off x="2362200" y="6049963"/>
            <a:ext cx="6705600" cy="685800"/>
          </a:xfrm>
        </p:spPr>
        <p:txBody>
          <a:bodyPr>
            <a:normAutofit fontScale="92500" lnSpcReduction="20000"/>
          </a:bodyPr>
          <a:lstStyle/>
          <a:p>
            <a:pPr eaLnBrk="1" fontAlgn="auto" hangingPunct="1">
              <a:spcAft>
                <a:spcPts val="0"/>
              </a:spcAft>
              <a:buFont typeface="Wingdings"/>
              <a:buNone/>
              <a:defRPr/>
            </a:pPr>
            <a:r>
              <a:rPr lang="en-US" dirty="0" smtClean="0"/>
              <a:t>Robert W. Frantum-Allen</a:t>
            </a:r>
            <a:br>
              <a:rPr lang="en-US" dirty="0" smtClean="0"/>
            </a:br>
            <a:r>
              <a:rPr lang="en-US" dirty="0" err="1" smtClean="0"/>
              <a:t>Chapallo</a:t>
            </a:r>
            <a:r>
              <a:rPr lang="en-US" dirty="0" smtClean="0"/>
              <a:t>  April 15, 2013</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Audience </a:t>
            </a:r>
            <a:endParaRPr lang="en-US" dirty="0"/>
          </a:p>
        </p:txBody>
      </p:sp>
      <p:pic>
        <p:nvPicPr>
          <p:cNvPr id="107522" name="Picture 2" descr="http://ts4.mm.bing.net/th?id=H.4816802436678791&amp;pid=1.7&amp;w=140&amp;h=151&amp;c=7&amp;rs=1"/>
          <p:cNvPicPr>
            <a:picLocks noChangeAspect="1" noChangeArrowheads="1"/>
          </p:cNvPicPr>
          <p:nvPr/>
        </p:nvPicPr>
        <p:blipFill>
          <a:blip r:embed="rId3" cstate="print"/>
          <a:srcRect/>
          <a:stretch>
            <a:fillRect/>
          </a:stretch>
        </p:blipFill>
        <p:spPr bwMode="auto">
          <a:xfrm>
            <a:off x="304800" y="1905000"/>
            <a:ext cx="1828043" cy="1971675"/>
          </a:xfrm>
          <a:prstGeom prst="rect">
            <a:avLst/>
          </a:prstGeom>
          <a:noFill/>
        </p:spPr>
      </p:pic>
      <p:pic>
        <p:nvPicPr>
          <p:cNvPr id="107524" name="Picture 4" descr="http://ts2.mm.bing.net/th?id=H.5027994541295465&amp;pid=1.7"/>
          <p:cNvPicPr>
            <a:picLocks noChangeAspect="1" noChangeArrowheads="1"/>
          </p:cNvPicPr>
          <p:nvPr/>
        </p:nvPicPr>
        <p:blipFill>
          <a:blip r:embed="rId4" cstate="print"/>
          <a:srcRect/>
          <a:stretch>
            <a:fillRect/>
          </a:stretch>
        </p:blipFill>
        <p:spPr bwMode="auto">
          <a:xfrm>
            <a:off x="1828800" y="4191000"/>
            <a:ext cx="2857500" cy="1981201"/>
          </a:xfrm>
          <a:prstGeom prst="rect">
            <a:avLst/>
          </a:prstGeom>
          <a:noFill/>
        </p:spPr>
      </p:pic>
      <p:pic>
        <p:nvPicPr>
          <p:cNvPr id="107526" name="Picture 6" descr="http://lasvegasprobateattorney.org/wp-content/uploads/2010/06/Mom-Dad-Child-happy.jpg"/>
          <p:cNvPicPr>
            <a:picLocks noChangeAspect="1" noChangeArrowheads="1"/>
          </p:cNvPicPr>
          <p:nvPr/>
        </p:nvPicPr>
        <p:blipFill>
          <a:blip r:embed="rId5" cstate="print"/>
          <a:srcRect/>
          <a:stretch>
            <a:fillRect/>
          </a:stretch>
        </p:blipFill>
        <p:spPr bwMode="auto">
          <a:xfrm>
            <a:off x="4038600" y="2133600"/>
            <a:ext cx="2590800" cy="1728550"/>
          </a:xfrm>
          <a:prstGeom prst="rect">
            <a:avLst/>
          </a:prstGeom>
          <a:noFill/>
        </p:spPr>
      </p:pic>
      <p:pic>
        <p:nvPicPr>
          <p:cNvPr id="107528" name="Picture 8" descr="http://prime.peta.org/wp-content/uploads/2008/09/towell_mom-and-dad1.jpg"/>
          <p:cNvPicPr>
            <a:picLocks noChangeAspect="1" noChangeArrowheads="1"/>
          </p:cNvPicPr>
          <p:nvPr/>
        </p:nvPicPr>
        <p:blipFill>
          <a:blip r:embed="rId6" cstate="print"/>
          <a:srcRect/>
          <a:stretch>
            <a:fillRect/>
          </a:stretch>
        </p:blipFill>
        <p:spPr bwMode="auto">
          <a:xfrm>
            <a:off x="6553200" y="4038600"/>
            <a:ext cx="2133600" cy="21336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thumb/c/c1/FlowerHayesModel.png/600px-FlowerHayesModel.png"/>
          <p:cNvPicPr>
            <a:picLocks noChangeAspect="1" noChangeArrowheads="1"/>
          </p:cNvPicPr>
          <p:nvPr/>
        </p:nvPicPr>
        <p:blipFill>
          <a:blip r:embed="rId2" cstate="print"/>
          <a:srcRect/>
          <a:stretch>
            <a:fillRect/>
          </a:stretch>
        </p:blipFill>
        <p:spPr bwMode="auto">
          <a:xfrm>
            <a:off x="304800" y="228600"/>
            <a:ext cx="8458200" cy="6343650"/>
          </a:xfrm>
          <a:prstGeom prst="rect">
            <a:avLst/>
          </a:prstGeom>
          <a:noFill/>
        </p:spPr>
      </p:pic>
      <p:sp>
        <p:nvSpPr>
          <p:cNvPr id="6" name="Oval 5"/>
          <p:cNvSpPr/>
          <p:nvPr/>
        </p:nvSpPr>
        <p:spPr>
          <a:xfrm>
            <a:off x="5486400" y="3124200"/>
            <a:ext cx="1676400" cy="2209800"/>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t>Visualizing and Writing </a:t>
            </a:r>
            <a:endParaRPr lang="en-US" dirty="0"/>
          </a:p>
        </p:txBody>
      </p:sp>
      <p:sp>
        <p:nvSpPr>
          <p:cNvPr id="4" name="Rounded Rectangle 3"/>
          <p:cNvSpPr/>
          <p:nvPr/>
        </p:nvSpPr>
        <p:spPr>
          <a:xfrm>
            <a:off x="381000" y="2133600"/>
            <a:ext cx="19812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3200" dirty="0"/>
              <a:t>Imagery</a:t>
            </a:r>
            <a:r>
              <a:rPr lang="en-US" dirty="0"/>
              <a:t> </a:t>
            </a:r>
          </a:p>
        </p:txBody>
      </p:sp>
      <p:sp>
        <p:nvSpPr>
          <p:cNvPr id="5" name="Rounded Rectangle 4"/>
          <p:cNvSpPr/>
          <p:nvPr/>
        </p:nvSpPr>
        <p:spPr>
          <a:xfrm>
            <a:off x="2971800" y="2133600"/>
            <a:ext cx="19812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3200" dirty="0"/>
              <a:t>Language </a:t>
            </a:r>
            <a:r>
              <a:rPr lang="en-US" dirty="0"/>
              <a:t> </a:t>
            </a:r>
          </a:p>
        </p:txBody>
      </p:sp>
      <p:sp>
        <p:nvSpPr>
          <p:cNvPr id="6" name="Rounded Rectangle 5"/>
          <p:cNvSpPr/>
          <p:nvPr/>
        </p:nvSpPr>
        <p:spPr>
          <a:xfrm>
            <a:off x="5486400" y="2133600"/>
            <a:ext cx="32004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3200" dirty="0"/>
              <a:t>Oral Comprehension  </a:t>
            </a:r>
            <a:r>
              <a:rPr lang="en-US" dirty="0"/>
              <a:t> </a:t>
            </a:r>
          </a:p>
        </p:txBody>
      </p:sp>
      <p:sp>
        <p:nvSpPr>
          <p:cNvPr id="55302" name="TextBox 6"/>
          <p:cNvSpPr txBox="1">
            <a:spLocks noChangeArrowheads="1"/>
          </p:cNvSpPr>
          <p:nvPr/>
        </p:nvSpPr>
        <p:spPr bwMode="auto">
          <a:xfrm>
            <a:off x="2438400" y="2514600"/>
            <a:ext cx="457200" cy="646113"/>
          </a:xfrm>
          <a:prstGeom prst="rect">
            <a:avLst/>
          </a:prstGeom>
          <a:noFill/>
          <a:ln w="9525">
            <a:noFill/>
            <a:miter lim="800000"/>
            <a:headEnd/>
            <a:tailEnd/>
          </a:ln>
        </p:spPr>
        <p:txBody>
          <a:bodyPr>
            <a:spAutoFit/>
          </a:bodyPr>
          <a:lstStyle/>
          <a:p>
            <a:r>
              <a:rPr lang="en-US" sz="3600">
                <a:latin typeface="Calibri" pitchFamily="34" charset="0"/>
              </a:rPr>
              <a:t>+</a:t>
            </a:r>
          </a:p>
        </p:txBody>
      </p:sp>
      <p:sp>
        <p:nvSpPr>
          <p:cNvPr id="55303" name="TextBox 7"/>
          <p:cNvSpPr txBox="1">
            <a:spLocks noChangeArrowheads="1"/>
          </p:cNvSpPr>
          <p:nvPr/>
        </p:nvSpPr>
        <p:spPr bwMode="auto">
          <a:xfrm>
            <a:off x="5029200" y="2514600"/>
            <a:ext cx="304800" cy="708025"/>
          </a:xfrm>
          <a:prstGeom prst="rect">
            <a:avLst/>
          </a:prstGeom>
          <a:noFill/>
          <a:ln w="9525">
            <a:noFill/>
            <a:miter lim="800000"/>
            <a:headEnd/>
            <a:tailEnd/>
          </a:ln>
        </p:spPr>
        <p:txBody>
          <a:bodyPr>
            <a:spAutoFit/>
          </a:bodyPr>
          <a:lstStyle/>
          <a:p>
            <a:r>
              <a:rPr lang="en-US" sz="4000">
                <a:latin typeface="Calibri" pitchFamily="34" charset="0"/>
              </a:rPr>
              <a:t>=</a:t>
            </a:r>
          </a:p>
        </p:txBody>
      </p:sp>
      <p:sp>
        <p:nvSpPr>
          <p:cNvPr id="8" name="Rounded Rectangle 7"/>
          <p:cNvSpPr/>
          <p:nvPr/>
        </p:nvSpPr>
        <p:spPr>
          <a:xfrm>
            <a:off x="381000" y="4038600"/>
            <a:ext cx="19812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3200" dirty="0"/>
              <a:t>Imagery</a:t>
            </a:r>
            <a:r>
              <a:rPr lang="en-US" dirty="0"/>
              <a:t> </a:t>
            </a:r>
          </a:p>
        </p:txBody>
      </p:sp>
      <p:sp>
        <p:nvSpPr>
          <p:cNvPr id="9" name="Rounded Rectangle 8"/>
          <p:cNvSpPr/>
          <p:nvPr/>
        </p:nvSpPr>
        <p:spPr>
          <a:xfrm>
            <a:off x="2971800" y="4038600"/>
            <a:ext cx="19812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3200" dirty="0"/>
              <a:t>Language </a:t>
            </a:r>
            <a:r>
              <a:rPr lang="en-US" dirty="0"/>
              <a:t> </a:t>
            </a:r>
          </a:p>
        </p:txBody>
      </p:sp>
      <p:sp>
        <p:nvSpPr>
          <p:cNvPr id="10" name="Rounded Rectangle 9"/>
          <p:cNvSpPr/>
          <p:nvPr/>
        </p:nvSpPr>
        <p:spPr>
          <a:xfrm>
            <a:off x="5486400" y="4038600"/>
            <a:ext cx="32004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3200" dirty="0" smtClean="0"/>
              <a:t>Written Translation</a:t>
            </a:r>
            <a:endParaRPr lang="en-US" dirty="0"/>
          </a:p>
        </p:txBody>
      </p:sp>
      <p:sp>
        <p:nvSpPr>
          <p:cNvPr id="11" name="TextBox 6"/>
          <p:cNvSpPr txBox="1">
            <a:spLocks noChangeArrowheads="1"/>
          </p:cNvSpPr>
          <p:nvPr/>
        </p:nvSpPr>
        <p:spPr bwMode="auto">
          <a:xfrm>
            <a:off x="2438400" y="4419600"/>
            <a:ext cx="457200" cy="646113"/>
          </a:xfrm>
          <a:prstGeom prst="rect">
            <a:avLst/>
          </a:prstGeom>
          <a:noFill/>
          <a:ln w="9525">
            <a:noFill/>
            <a:miter lim="800000"/>
            <a:headEnd/>
            <a:tailEnd/>
          </a:ln>
        </p:spPr>
        <p:txBody>
          <a:bodyPr>
            <a:spAutoFit/>
          </a:bodyPr>
          <a:lstStyle/>
          <a:p>
            <a:r>
              <a:rPr lang="en-US" sz="3600">
                <a:latin typeface="Calibri" pitchFamily="34" charset="0"/>
              </a:rPr>
              <a:t>+</a:t>
            </a:r>
          </a:p>
        </p:txBody>
      </p:sp>
      <p:sp>
        <p:nvSpPr>
          <p:cNvPr id="12" name="TextBox 7"/>
          <p:cNvSpPr txBox="1">
            <a:spLocks noChangeArrowheads="1"/>
          </p:cNvSpPr>
          <p:nvPr/>
        </p:nvSpPr>
        <p:spPr bwMode="auto">
          <a:xfrm>
            <a:off x="5029200" y="4419600"/>
            <a:ext cx="304800" cy="708025"/>
          </a:xfrm>
          <a:prstGeom prst="rect">
            <a:avLst/>
          </a:prstGeom>
          <a:noFill/>
          <a:ln w="9525">
            <a:noFill/>
            <a:miter lim="800000"/>
            <a:headEnd/>
            <a:tailEnd/>
          </a:ln>
        </p:spPr>
        <p:txBody>
          <a:bodyPr>
            <a:spAutoFit/>
          </a:bodyPr>
          <a:lstStyle/>
          <a:p>
            <a:r>
              <a:rPr lang="en-US" sz="4000">
                <a:latin typeface="Calibri" pitchFamily="34" charset="0"/>
              </a:rPr>
              <a:t>=</a:t>
            </a:r>
          </a:p>
        </p:txBody>
      </p:sp>
      <p:cxnSp>
        <p:nvCxnSpPr>
          <p:cNvPr id="14" name="Straight Arrow Connector 13"/>
          <p:cNvCxnSpPr/>
          <p:nvPr/>
        </p:nvCxnSpPr>
        <p:spPr>
          <a:xfrm>
            <a:off x="6858000" y="3657600"/>
            <a:ext cx="381000" cy="533400"/>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t>Concept Imagery  </a:t>
            </a:r>
            <a:endParaRPr lang="en-US" dirty="0"/>
          </a:p>
        </p:txBody>
      </p:sp>
      <p:sp>
        <p:nvSpPr>
          <p:cNvPr id="3" name="Content Placeholder 2"/>
          <p:cNvSpPr>
            <a:spLocks noGrp="1"/>
          </p:cNvSpPr>
          <p:nvPr>
            <p:ph idx="1"/>
          </p:nvPr>
        </p:nvSpPr>
        <p:spPr>
          <a:xfrm>
            <a:off x="1905000" y="1905000"/>
            <a:ext cx="6781800" cy="4221163"/>
          </a:xfrm>
        </p:spPr>
        <p:txBody>
          <a:bodyPr rtlCol="0">
            <a:normAutofit fontScale="92500" lnSpcReduction="10000"/>
          </a:bodyPr>
          <a:lstStyle/>
          <a:p>
            <a:pPr eaLnBrk="1" fontAlgn="auto" hangingPunct="1">
              <a:spcAft>
                <a:spcPts val="0"/>
              </a:spcAft>
              <a:buFont typeface="Wingdings" pitchFamily="2" charset="2"/>
              <a:buNone/>
              <a:defRPr/>
            </a:pPr>
            <a:r>
              <a:rPr lang="en-US" dirty="0" smtClean="0"/>
              <a:t>Symptoms of Weak Concept Imagery</a:t>
            </a:r>
          </a:p>
          <a:p>
            <a:pPr eaLnBrk="1" fontAlgn="auto" hangingPunct="1">
              <a:spcAft>
                <a:spcPts val="0"/>
              </a:spcAft>
              <a:defRPr/>
            </a:pPr>
            <a:r>
              <a:rPr lang="en-US" dirty="0" smtClean="0"/>
              <a:t>Difficulty with critical, logical, abstract thinking and problem solving</a:t>
            </a:r>
          </a:p>
          <a:p>
            <a:pPr eaLnBrk="1" fontAlgn="auto" hangingPunct="1">
              <a:spcAft>
                <a:spcPts val="0"/>
              </a:spcAft>
              <a:defRPr/>
            </a:pPr>
            <a:r>
              <a:rPr lang="en-US" dirty="0" smtClean="0"/>
              <a:t>Difficulty with written and oral language comprehension</a:t>
            </a:r>
          </a:p>
          <a:p>
            <a:pPr eaLnBrk="1" fontAlgn="auto" hangingPunct="1">
              <a:spcAft>
                <a:spcPts val="0"/>
              </a:spcAft>
              <a:defRPr/>
            </a:pPr>
            <a:r>
              <a:rPr lang="en-US" dirty="0" smtClean="0"/>
              <a:t>Difficulty following directions</a:t>
            </a:r>
          </a:p>
          <a:p>
            <a:pPr eaLnBrk="1" fontAlgn="auto" hangingPunct="1">
              <a:spcAft>
                <a:spcPts val="0"/>
              </a:spcAft>
              <a:defRPr/>
            </a:pPr>
            <a:r>
              <a:rPr lang="en-US" dirty="0" smtClean="0"/>
              <a:t>Difficulty in expressing language orally</a:t>
            </a:r>
          </a:p>
          <a:p>
            <a:pPr eaLnBrk="1" fontAlgn="auto" hangingPunct="1">
              <a:spcAft>
                <a:spcPts val="0"/>
              </a:spcAft>
              <a:defRPr/>
            </a:pPr>
            <a:r>
              <a:rPr lang="en-US" dirty="0" smtClean="0"/>
              <a:t>Difficulty expressing language in writing</a:t>
            </a:r>
          </a:p>
          <a:p>
            <a:pPr eaLnBrk="1" fontAlgn="auto" hangingPunct="1">
              <a:spcAft>
                <a:spcPts val="0"/>
              </a:spcAft>
              <a:defRPr/>
            </a:pPr>
            <a:r>
              <a:rPr lang="en-US" dirty="0" smtClean="0"/>
              <a:t>Difficulty grasping humor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t>Concept Imagery  </a:t>
            </a:r>
            <a:endParaRPr lang="en-US" dirty="0"/>
          </a:p>
        </p:txBody>
      </p:sp>
      <p:sp>
        <p:nvSpPr>
          <p:cNvPr id="57347" name="Content Placeholder 2"/>
          <p:cNvSpPr>
            <a:spLocks noGrp="1"/>
          </p:cNvSpPr>
          <p:nvPr>
            <p:ph idx="1"/>
          </p:nvPr>
        </p:nvSpPr>
        <p:spPr>
          <a:xfrm>
            <a:off x="1905000" y="1905000"/>
            <a:ext cx="6781800" cy="4221163"/>
          </a:xfrm>
        </p:spPr>
        <p:txBody>
          <a:bodyPr>
            <a:normAutofit/>
          </a:bodyPr>
          <a:lstStyle/>
          <a:p>
            <a:pPr eaLnBrk="1" hangingPunct="1">
              <a:buFont typeface="Wingdings" pitchFamily="2" charset="2"/>
              <a:buNone/>
            </a:pPr>
            <a:r>
              <a:rPr lang="en-US" smtClean="0"/>
              <a:t>Symptoms of Weak Concept Imagery</a:t>
            </a:r>
          </a:p>
          <a:p>
            <a:pPr eaLnBrk="1" hangingPunct="1"/>
            <a:r>
              <a:rPr lang="en-US" smtClean="0"/>
              <a:t>Difficulty interpreting social situations</a:t>
            </a:r>
          </a:p>
          <a:p>
            <a:pPr eaLnBrk="1" hangingPunct="1"/>
            <a:r>
              <a:rPr lang="en-US" smtClean="0"/>
              <a:t>Difficulty with cause and effect </a:t>
            </a:r>
          </a:p>
          <a:p>
            <a:pPr eaLnBrk="1" hangingPunct="1"/>
            <a:r>
              <a:rPr lang="en-US" smtClean="0"/>
              <a:t>Difficulty with attention and focus</a:t>
            </a:r>
          </a:p>
          <a:p>
            <a:pPr eaLnBrk="1" hangingPunct="1"/>
            <a:r>
              <a:rPr lang="en-US" smtClean="0"/>
              <a:t>Difficulty responding to a communicating world </a:t>
            </a:r>
          </a:p>
          <a:p>
            <a:pPr eaLnBrk="1" hangingPunct="1"/>
            <a:r>
              <a:rPr lang="en-US" smtClean="0"/>
              <a:t>Difficulty with mental mapping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1600200"/>
            <a:ext cx="2050562" cy="923330"/>
          </a:xfrm>
          <a:prstGeom prst="rect">
            <a:avLst/>
          </a:prstGeom>
          <a:noFill/>
        </p:spPr>
        <p:txBody>
          <a:bodyPr wrap="none">
            <a:spAutoFit/>
            <a:scene3d>
              <a:camera prst="orthographicFront"/>
              <a:lightRig rig="balanced" dir="t">
                <a:rot lat="0" lon="0" rev="2100000"/>
              </a:lightRig>
            </a:scene3d>
            <a:sp3d extrusionH="57150" prstMaterial="metal">
              <a:bevelT w="38100" h="25400"/>
              <a:contourClr>
                <a:schemeClr val="bg2"/>
              </a:contourClr>
            </a:sp3d>
          </a:bodyPr>
          <a:lstStyle/>
          <a:p>
            <a:pPr algn="ctr" fontAlgn="auto">
              <a:spcBef>
                <a:spcPts val="0"/>
              </a:spcBef>
              <a:spcAft>
                <a:spcPts val="0"/>
              </a:spcAft>
              <a:defRPr/>
            </a:pPr>
            <a:r>
              <a:rPr lang="en-US" sz="5400" b="1" dirty="0">
                <a:ln w="50800"/>
                <a:effectLst>
                  <a:reflection blurRad="6350" stA="60000" endA="900" endPos="60000" dist="60007" dir="5400000" sy="-100000" algn="bl" rotWithShape="0"/>
                </a:effectLst>
                <a:latin typeface="+mn-lt"/>
                <a:cs typeface="+mn-cs"/>
              </a:rPr>
              <a:t>recital</a:t>
            </a:r>
          </a:p>
        </p:txBody>
      </p:sp>
      <p:sp>
        <p:nvSpPr>
          <p:cNvPr id="5" name="Rectangle 4"/>
          <p:cNvSpPr/>
          <p:nvPr/>
        </p:nvSpPr>
        <p:spPr>
          <a:xfrm>
            <a:off x="6324600" y="1676400"/>
            <a:ext cx="2060180" cy="923330"/>
          </a:xfrm>
          <a:prstGeom prst="rect">
            <a:avLst/>
          </a:prstGeom>
          <a:noFill/>
        </p:spPr>
        <p:txBody>
          <a:bodyPr wrap="none">
            <a:spAutoFit/>
            <a:scene3d>
              <a:camera prst="orthographicFront"/>
              <a:lightRig rig="balanced" dir="t">
                <a:rot lat="0" lon="0" rev="2100000"/>
              </a:lightRig>
            </a:scene3d>
            <a:sp3d extrusionH="57150" prstMaterial="metal">
              <a:bevelT w="38100" h="25400"/>
              <a:contourClr>
                <a:schemeClr val="bg2"/>
              </a:contourClr>
            </a:sp3d>
          </a:bodyPr>
          <a:lstStyle/>
          <a:p>
            <a:pPr algn="ctr" fontAlgn="auto">
              <a:spcBef>
                <a:spcPts val="0"/>
              </a:spcBef>
              <a:spcAft>
                <a:spcPts val="0"/>
              </a:spcAft>
              <a:defRPr/>
            </a:pPr>
            <a:r>
              <a:rPr lang="en-US" sz="5400" b="1" dirty="0" smtClean="0">
                <a:ln w="50800"/>
                <a:effectLst>
                  <a:reflection blurRad="6350" stA="60000" endA="900" endPos="60000" dist="60007" dir="5400000" sy="-100000" algn="bl" rotWithShape="0"/>
                </a:effectLst>
              </a:rPr>
              <a:t>liberty</a:t>
            </a:r>
            <a:endParaRPr lang="en-US" sz="5400" b="1" dirty="0">
              <a:ln w="50800"/>
              <a:effectLst>
                <a:reflection blurRad="6350" stA="60000" endA="900" endPos="60000" dist="60007" dir="5400000" sy="-100000" algn="bl" rotWithShape="0"/>
              </a:effectLst>
              <a:latin typeface="+mn-lt"/>
              <a:cs typeface="+mn-cs"/>
            </a:endParaRPr>
          </a:p>
        </p:txBody>
      </p:sp>
      <p:sp>
        <p:nvSpPr>
          <p:cNvPr id="6" name="Rectangle 5"/>
          <p:cNvSpPr/>
          <p:nvPr/>
        </p:nvSpPr>
        <p:spPr>
          <a:xfrm>
            <a:off x="3581400" y="1676400"/>
            <a:ext cx="1877438" cy="923330"/>
          </a:xfrm>
          <a:prstGeom prst="rect">
            <a:avLst/>
          </a:prstGeom>
          <a:noFill/>
        </p:spPr>
        <p:txBody>
          <a:bodyPr wrap="none">
            <a:spAutoFit/>
            <a:scene3d>
              <a:camera prst="orthographicFront"/>
              <a:lightRig rig="balanced" dir="t">
                <a:rot lat="0" lon="0" rev="2100000"/>
              </a:lightRig>
            </a:scene3d>
            <a:sp3d extrusionH="57150" prstMaterial="metal">
              <a:bevelT w="38100" h="25400"/>
              <a:contourClr>
                <a:schemeClr val="bg2"/>
              </a:contourClr>
            </a:sp3d>
          </a:bodyPr>
          <a:lstStyle/>
          <a:p>
            <a:pPr algn="ctr" fontAlgn="auto">
              <a:spcBef>
                <a:spcPts val="0"/>
              </a:spcBef>
              <a:spcAft>
                <a:spcPts val="0"/>
              </a:spcAft>
              <a:defRPr/>
            </a:pPr>
            <a:r>
              <a:rPr lang="en-US" sz="5400" b="1" dirty="0">
                <a:ln w="50800"/>
                <a:effectLst>
                  <a:reflection blurRad="6350" stA="60000" endA="900" endPos="60000" dist="60007" dir="5400000" sy="-100000" algn="bl" rotWithShape="0"/>
                </a:effectLst>
                <a:latin typeface="+mn-lt"/>
                <a:cs typeface="+mn-cs"/>
              </a:rPr>
              <a:t>scare</a:t>
            </a:r>
            <a:r>
              <a:rPr lang="en-US" sz="5400" b="1" dirty="0">
                <a:ln w="50800"/>
                <a:solidFill>
                  <a:schemeClr val="bg1">
                    <a:shade val="50000"/>
                  </a:schemeClr>
                </a:solidFill>
                <a:effectLst>
                  <a:reflection blurRad="6350" stA="60000" endA="900" endPos="60000" dist="60007" dir="5400000" sy="-100000" algn="bl" rotWithShape="0"/>
                </a:effectLst>
                <a:latin typeface="+mn-lt"/>
                <a:cs typeface="+mn-cs"/>
              </a:rPr>
              <a:t> </a:t>
            </a:r>
          </a:p>
        </p:txBody>
      </p:sp>
      <p:sp>
        <p:nvSpPr>
          <p:cNvPr id="7" name="Rectangle 6"/>
          <p:cNvSpPr/>
          <p:nvPr/>
        </p:nvSpPr>
        <p:spPr>
          <a:xfrm>
            <a:off x="3440908" y="3048000"/>
            <a:ext cx="2032928" cy="923330"/>
          </a:xfrm>
          <a:prstGeom prst="rect">
            <a:avLst/>
          </a:prstGeom>
          <a:noFill/>
        </p:spPr>
        <p:txBody>
          <a:bodyPr wrap="none">
            <a:spAutoFit/>
            <a:scene3d>
              <a:camera prst="orthographicFront"/>
              <a:lightRig rig="balanced" dir="t">
                <a:rot lat="0" lon="0" rev="2100000"/>
              </a:lightRig>
            </a:scene3d>
            <a:sp3d extrusionH="57150" prstMaterial="metal">
              <a:bevelT w="38100" h="25400"/>
              <a:contourClr>
                <a:schemeClr val="bg2"/>
              </a:contourClr>
            </a:sp3d>
          </a:bodyPr>
          <a:lstStyle/>
          <a:p>
            <a:pPr algn="ctr" fontAlgn="auto">
              <a:spcBef>
                <a:spcPts val="0"/>
              </a:spcBef>
              <a:spcAft>
                <a:spcPts val="0"/>
              </a:spcAft>
              <a:defRPr/>
            </a:pPr>
            <a:r>
              <a:rPr lang="en-US" sz="5400" b="1" dirty="0" err="1">
                <a:ln w="50800"/>
                <a:effectLst>
                  <a:reflection blurRad="6350" stA="60000" endA="900" endPos="60000" dist="60007" dir="5400000" sy="-100000" algn="bl" rotWithShape="0"/>
                </a:effectLst>
              </a:rPr>
              <a:t>mbuni</a:t>
            </a:r>
            <a:endParaRPr lang="en-US" sz="5400" b="1" dirty="0">
              <a:ln w="50800"/>
              <a:effectLst>
                <a:reflection blurRad="6350" stA="60000" endA="900" endPos="60000" dist="60007" dir="5400000" sy="-100000" algn="bl" rotWithShape="0"/>
              </a:effectLst>
              <a:latin typeface="+mn-lt"/>
              <a:cs typeface="+mn-cs"/>
            </a:endParaRPr>
          </a:p>
        </p:txBody>
      </p:sp>
      <p:sp>
        <p:nvSpPr>
          <p:cNvPr id="8" name="Title 7"/>
          <p:cNvSpPr>
            <a:spLocks noGrp="1"/>
          </p:cNvSpPr>
          <p:nvPr>
            <p:ph type="title"/>
          </p:nvPr>
        </p:nvSpPr>
        <p:spPr/>
        <p:txBody>
          <a:bodyPr>
            <a:normAutofit/>
          </a:bodyPr>
          <a:lstStyle/>
          <a:p>
            <a:pPr eaLnBrk="1" fontAlgn="auto" hangingPunct="1">
              <a:spcAft>
                <a:spcPts val="0"/>
              </a:spcAft>
              <a:defRPr/>
            </a:pPr>
            <a:r>
              <a:rPr lang="en-US" dirty="0" smtClean="0"/>
              <a:t>Visualizing and Verbalizing </a:t>
            </a:r>
            <a:endParaRPr lang="en-US" dirty="0"/>
          </a:p>
        </p:txBody>
      </p:sp>
      <p:sp>
        <p:nvSpPr>
          <p:cNvPr id="9" name="TextBox 8"/>
          <p:cNvSpPr txBox="1"/>
          <p:nvPr/>
        </p:nvSpPr>
        <p:spPr>
          <a:xfrm>
            <a:off x="304800" y="4495800"/>
            <a:ext cx="8382000" cy="2585323"/>
          </a:xfrm>
          <a:prstGeom prst="rect">
            <a:avLst/>
          </a:prstGeom>
          <a:noFill/>
        </p:spPr>
        <p:txBody>
          <a:bodyPr wrap="square" rtlCol="0">
            <a:spAutoFit/>
          </a:bodyPr>
          <a:lstStyle/>
          <a:p>
            <a:r>
              <a:rPr lang="en-US" dirty="0" smtClean="0"/>
              <a:t>In Africa, the </a:t>
            </a:r>
            <a:r>
              <a:rPr lang="en-US" dirty="0" err="1" smtClean="0"/>
              <a:t>mbuni</a:t>
            </a:r>
            <a:r>
              <a:rPr lang="en-US" dirty="0" smtClean="0"/>
              <a:t> lives in the grasslands and primarily eats plant matter and </a:t>
            </a:r>
            <a:r>
              <a:rPr lang="en-US" dirty="0" err="1" smtClean="0"/>
              <a:t>invetebrates</a:t>
            </a:r>
            <a:r>
              <a:rPr lang="en-US" dirty="0" smtClean="0"/>
              <a:t>. </a:t>
            </a:r>
          </a:p>
          <a:p>
            <a:endParaRPr lang="en-US" dirty="0" smtClean="0"/>
          </a:p>
          <a:p>
            <a:r>
              <a:rPr lang="en-US" dirty="0" smtClean="0"/>
              <a:t>The </a:t>
            </a:r>
            <a:r>
              <a:rPr lang="en-US" dirty="0" err="1" smtClean="0"/>
              <a:t>mbuni</a:t>
            </a:r>
            <a:r>
              <a:rPr lang="en-US" dirty="0" smtClean="0"/>
              <a:t> is covered with feathers to keep it warm, he doesn’t have the type of feathers needed to fly.</a:t>
            </a:r>
          </a:p>
          <a:p>
            <a:endParaRPr lang="en-US" dirty="0"/>
          </a:p>
          <a:p>
            <a:r>
              <a:rPr lang="en-US" dirty="0" smtClean="0"/>
              <a:t>A common myth about the </a:t>
            </a:r>
            <a:r>
              <a:rPr lang="en-US" dirty="0" err="1" smtClean="0"/>
              <a:t>mbuni</a:t>
            </a:r>
            <a:r>
              <a:rPr lang="en-US" dirty="0" smtClean="0"/>
              <a:t> is that they hide their heads in the sand when they are scared. This is not true.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6"/>
                                        </p:tgtEl>
                                        <p:attrNameLst>
                                          <p:attrName>ppt_y</p:attrName>
                                        </p:attrNameLst>
                                      </p:cBhvr>
                                      <p:tavLst>
                                        <p:tav tm="0">
                                          <p:val>
                                            <p:strVal val="#ppt_y"/>
                                          </p:val>
                                        </p:tav>
                                        <p:tav tm="100000">
                                          <p:val>
                                            <p:strVal val="#ppt_y"/>
                                          </p:val>
                                        </p:tav>
                                      </p:tavLst>
                                    </p:anim>
                                    <p:animEffect transition="in" filter="fade">
                                      <p:cBhvr>
                                        <p:cTn id="18" dur="10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48" presetClass="entr" presetSubtype="0" accel="5000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5"/>
                                        </p:tgtEl>
                                        <p:attrNameLst>
                                          <p:attrName>ppt_y</p:attrName>
                                        </p:attrNameLst>
                                      </p:cBhvr>
                                      <p:tavLst>
                                        <p:tav tm="0">
                                          <p:val>
                                            <p:strVal val="#ppt_y"/>
                                          </p:val>
                                        </p:tav>
                                        <p:tav tm="100000">
                                          <p:val>
                                            <p:strVal val="#ppt_y"/>
                                          </p:val>
                                        </p:tav>
                                      </p:tavLst>
                                    </p:anim>
                                    <p:animEffect transition="in" filter="fade">
                                      <p:cBhvr>
                                        <p:cTn id="26" dur="10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48" presetClass="entr" presetSubtype="0" accel="5000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2"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33" dur="1000" fill="hold"/>
                                        <p:tgtEl>
                                          <p:spTgt spid="7"/>
                                        </p:tgtEl>
                                        <p:attrNameLst>
                                          <p:attrName>ppt_y</p:attrName>
                                        </p:attrNameLst>
                                      </p:cBhvr>
                                      <p:tavLst>
                                        <p:tav tm="0">
                                          <p:val>
                                            <p:strVal val="#ppt_y"/>
                                          </p:val>
                                        </p:tav>
                                        <p:tav tm="100000">
                                          <p:val>
                                            <p:strVal val="#ppt_y"/>
                                          </p:val>
                                        </p:tav>
                                      </p:tavLst>
                                    </p:anim>
                                    <p:animEffect transition="in" filter="fade">
                                      <p:cBhvr>
                                        <p:cTn id="34" dur="10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4" presetClass="entr" presetSubtype="16"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box(in)">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dlandcreative.files.wordpress.com/2010/02/ostrich1280x1024ls.jpg"/>
          <p:cNvPicPr>
            <a:picLocks noChangeAspect="1" noChangeArrowheads="1"/>
          </p:cNvPicPr>
          <p:nvPr/>
        </p:nvPicPr>
        <p:blipFill>
          <a:blip r:embed="rId2" cstate="print"/>
          <a:srcRect/>
          <a:stretch>
            <a:fillRect/>
          </a:stretch>
        </p:blipFill>
        <p:spPr bwMode="auto">
          <a:xfrm>
            <a:off x="304800" y="-1"/>
            <a:ext cx="8610600" cy="6883615"/>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t>Mental Representation to Words  </a:t>
            </a:r>
            <a:endParaRPr lang="en-US" dirty="0"/>
          </a:p>
        </p:txBody>
      </p:sp>
      <p:pic>
        <p:nvPicPr>
          <p:cNvPr id="63493" name="Picture 2" descr="http://blog.mrmoss.org/__oneclick_uploads/2009/03/smiley.png"/>
          <p:cNvPicPr>
            <a:picLocks noChangeAspect="1" noChangeArrowheads="1"/>
          </p:cNvPicPr>
          <p:nvPr/>
        </p:nvPicPr>
        <p:blipFill>
          <a:blip r:embed="rId2" cstate="print"/>
          <a:srcRect/>
          <a:stretch>
            <a:fillRect/>
          </a:stretch>
        </p:blipFill>
        <p:spPr bwMode="auto">
          <a:xfrm>
            <a:off x="457200" y="4267200"/>
            <a:ext cx="1676400" cy="1676400"/>
          </a:xfrm>
          <a:prstGeom prst="rect">
            <a:avLst/>
          </a:prstGeom>
          <a:noFill/>
          <a:ln w="9525">
            <a:noFill/>
            <a:miter lim="800000"/>
            <a:headEnd/>
            <a:tailEnd/>
          </a:ln>
        </p:spPr>
      </p:pic>
      <p:pic>
        <p:nvPicPr>
          <p:cNvPr id="63494" name="Picture 2" descr="http://blog.mrmoss.org/__oneclick_uploads/2009/03/smiley.png"/>
          <p:cNvPicPr>
            <a:picLocks noChangeAspect="1" noChangeArrowheads="1"/>
          </p:cNvPicPr>
          <p:nvPr/>
        </p:nvPicPr>
        <p:blipFill>
          <a:blip r:embed="rId2" cstate="print"/>
          <a:srcRect/>
          <a:stretch>
            <a:fillRect/>
          </a:stretch>
        </p:blipFill>
        <p:spPr bwMode="auto">
          <a:xfrm>
            <a:off x="6781800" y="4267200"/>
            <a:ext cx="1676400" cy="1676400"/>
          </a:xfrm>
          <a:prstGeom prst="rect">
            <a:avLst/>
          </a:prstGeom>
          <a:noFill/>
          <a:ln w="9525">
            <a:noFill/>
            <a:miter lim="800000"/>
            <a:headEnd/>
            <a:tailEnd/>
          </a:ln>
        </p:spPr>
      </p:pic>
      <p:sp>
        <p:nvSpPr>
          <p:cNvPr id="10" name="Cloud Callout 9"/>
          <p:cNvSpPr/>
          <p:nvPr/>
        </p:nvSpPr>
        <p:spPr>
          <a:xfrm>
            <a:off x="1143000" y="2286000"/>
            <a:ext cx="3276600" cy="1676400"/>
          </a:xfrm>
          <a:prstGeom prst="cloudCallout">
            <a:avLst>
              <a:gd name="adj1" fmla="val -43483"/>
              <a:gd name="adj2" fmla="val 8463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Oval Callout 10"/>
          <p:cNvSpPr/>
          <p:nvPr/>
        </p:nvSpPr>
        <p:spPr>
          <a:xfrm>
            <a:off x="5029200" y="2209800"/>
            <a:ext cx="2743200" cy="1600200"/>
          </a:xfrm>
          <a:prstGeom prst="wedgeEllipseCallout">
            <a:avLst>
              <a:gd name="adj1" fmla="val 41485"/>
              <a:gd name="adj2" fmla="val 15276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3499" name="Picture 3" descr="C:\Users\rfrantu.DPSUSER\AppData\Local\Microsoft\Windows\Temporary Internet Files\Content.IE5\2E4UBZIC\MC900071200[1].wmf"/>
          <p:cNvPicPr>
            <a:picLocks noChangeAspect="1" noChangeArrowheads="1"/>
          </p:cNvPicPr>
          <p:nvPr/>
        </p:nvPicPr>
        <p:blipFill>
          <a:blip r:embed="rId3" cstate="print"/>
          <a:srcRect/>
          <a:stretch>
            <a:fillRect/>
          </a:stretch>
        </p:blipFill>
        <p:spPr bwMode="auto">
          <a:xfrm>
            <a:off x="5867400" y="2438400"/>
            <a:ext cx="1082675" cy="995363"/>
          </a:xfrm>
          <a:prstGeom prst="rect">
            <a:avLst/>
          </a:prstGeom>
          <a:noFill/>
          <a:ln w="9525">
            <a:noFill/>
            <a:miter lim="800000"/>
            <a:headEnd/>
            <a:tailEnd/>
          </a:ln>
        </p:spPr>
      </p:pic>
      <p:pic>
        <p:nvPicPr>
          <p:cNvPr id="63500" name="Picture 3" descr="C:\Users\rfrantu.DPSUSER\AppData\Local\Microsoft\Windows\Temporary Internet Files\Content.IE5\2E4UBZIC\MC900071200[1].wmf"/>
          <p:cNvPicPr>
            <a:picLocks noChangeAspect="1" noChangeArrowheads="1"/>
          </p:cNvPicPr>
          <p:nvPr/>
        </p:nvPicPr>
        <p:blipFill>
          <a:blip r:embed="rId3" cstate="print"/>
          <a:srcRect/>
          <a:stretch>
            <a:fillRect/>
          </a:stretch>
        </p:blipFill>
        <p:spPr bwMode="auto">
          <a:xfrm>
            <a:off x="2133600" y="2590800"/>
            <a:ext cx="1082675" cy="995363"/>
          </a:xfrm>
          <a:prstGeom prst="rect">
            <a:avLst/>
          </a:prstGeom>
          <a:noFill/>
          <a:ln w="9525">
            <a:noFill/>
            <a:miter lim="800000"/>
            <a:headEnd/>
            <a:tailEnd/>
          </a:ln>
        </p:spPr>
      </p:pic>
      <p:pic>
        <p:nvPicPr>
          <p:cNvPr id="9217" name="Picture 1" descr="C:\Users\rfrantu.DPSUSER\AppData\Local\Microsoft\Windows\Temporary Internet Files\Content.IE5\ESKOTXD1\MC900440428[1].wmf"/>
          <p:cNvPicPr>
            <a:picLocks noChangeAspect="1" noChangeArrowheads="1"/>
          </p:cNvPicPr>
          <p:nvPr/>
        </p:nvPicPr>
        <p:blipFill>
          <a:blip r:embed="rId4" cstate="print"/>
          <a:srcRect/>
          <a:stretch>
            <a:fillRect/>
          </a:stretch>
        </p:blipFill>
        <p:spPr bwMode="auto">
          <a:xfrm>
            <a:off x="3505200" y="4724400"/>
            <a:ext cx="1736725" cy="1828800"/>
          </a:xfrm>
          <a:prstGeom prst="rect">
            <a:avLst/>
          </a:prstGeom>
          <a:noFill/>
        </p:spPr>
      </p:pic>
      <p:cxnSp>
        <p:nvCxnSpPr>
          <p:cNvPr id="16" name="Straight Arrow Connector 15"/>
          <p:cNvCxnSpPr/>
          <p:nvPr/>
        </p:nvCxnSpPr>
        <p:spPr>
          <a:xfrm flipV="1">
            <a:off x="2819400" y="3886200"/>
            <a:ext cx="2438400" cy="457200"/>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5257800" y="4038600"/>
            <a:ext cx="990600" cy="1066800"/>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the cycle </a:t>
            </a:r>
            <a:endParaRPr lang="en-US" dirty="0"/>
          </a:p>
        </p:txBody>
      </p:sp>
      <p:sp>
        <p:nvSpPr>
          <p:cNvPr id="3" name="Content Placeholder 2"/>
          <p:cNvSpPr>
            <a:spLocks noGrp="1"/>
          </p:cNvSpPr>
          <p:nvPr>
            <p:ph idx="1"/>
          </p:nvPr>
        </p:nvSpPr>
        <p:spPr/>
        <p:txBody>
          <a:bodyPr/>
          <a:lstStyle/>
          <a:p>
            <a:pPr>
              <a:buNone/>
            </a:pPr>
            <a:endParaRPr lang="en-US" dirty="0" smtClean="0"/>
          </a:p>
          <a:p>
            <a:r>
              <a:rPr lang="en-US" dirty="0" smtClean="0"/>
              <a:t>Volunteer </a:t>
            </a:r>
          </a:p>
          <a:p>
            <a:r>
              <a:rPr lang="en-US" dirty="0" smtClean="0"/>
              <a:t>Show an image </a:t>
            </a:r>
          </a:p>
          <a:p>
            <a:r>
              <a:rPr lang="en-US" dirty="0" smtClean="0"/>
              <a:t>Describe the image to me</a:t>
            </a:r>
          </a:p>
          <a:p>
            <a:r>
              <a:rPr lang="en-US" dirty="0" smtClean="0"/>
              <a:t>I will verbalize what I imagine based on your description of the image </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endParaRPr lang="en-US"/>
          </a:p>
        </p:txBody>
      </p:sp>
      <p:sp>
        <p:nvSpPr>
          <p:cNvPr id="64515" name="Content Placeholder 2"/>
          <p:cNvSpPr>
            <a:spLocks noGrp="1"/>
          </p:cNvSpPr>
          <p:nvPr>
            <p:ph idx="1"/>
          </p:nvPr>
        </p:nvSpPr>
        <p:spPr/>
        <p:txBody>
          <a:bodyPr/>
          <a:lstStyle/>
          <a:p>
            <a:pPr eaLnBrk="1" hangingPunct="1"/>
            <a:endParaRPr lang="en-US" smtClean="0"/>
          </a:p>
        </p:txBody>
      </p:sp>
      <p:pic>
        <p:nvPicPr>
          <p:cNvPr id="64516" name="Picture 2" descr="http://www.picturesofcats4you.com/wp-content/uploads/2008/11/cute-funny-kitten-wallpapers-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12775" y="228600"/>
            <a:ext cx="8153400" cy="990600"/>
          </a:xfrm>
        </p:spPr>
        <p:txBody>
          <a:bodyPr/>
          <a:lstStyle/>
          <a:p>
            <a:pPr eaLnBrk="1" hangingPunct="1"/>
            <a:r>
              <a:rPr lang="en-US" smtClean="0"/>
              <a:t>Objectives</a:t>
            </a:r>
          </a:p>
        </p:txBody>
      </p:sp>
      <p:sp>
        <p:nvSpPr>
          <p:cNvPr id="3" name="Content Placeholder 2"/>
          <p:cNvSpPr>
            <a:spLocks noGrp="1"/>
          </p:cNvSpPr>
          <p:nvPr>
            <p:ph sz="quarter" idx="1"/>
          </p:nvPr>
        </p:nvSpPr>
        <p:spPr>
          <a:xfrm>
            <a:off x="152400" y="1600200"/>
            <a:ext cx="3657600" cy="5257800"/>
          </a:xfrm>
        </p:spPr>
        <p:txBody>
          <a:bodyPr>
            <a:normAutofit fontScale="85000" lnSpcReduction="10000"/>
          </a:bodyPr>
          <a:lstStyle/>
          <a:p>
            <a:pPr marL="320040" indent="-320040" eaLnBrk="1" fontAlgn="auto" hangingPunct="1">
              <a:spcAft>
                <a:spcPts val="0"/>
              </a:spcAft>
              <a:buFont typeface="Wingdings"/>
              <a:buChar char=""/>
              <a:defRPr/>
            </a:pPr>
            <a:r>
              <a:rPr lang="en-US" dirty="0" smtClean="0"/>
              <a:t>Participants will be able to </a:t>
            </a:r>
            <a:r>
              <a:rPr lang="en-US" dirty="0" smtClean="0">
                <a:solidFill>
                  <a:srgbClr val="FF0000"/>
                </a:solidFill>
              </a:rPr>
              <a:t>orally explain </a:t>
            </a:r>
            <a:r>
              <a:rPr lang="en-US" dirty="0" smtClean="0"/>
              <a:t>the Flower and Hays cognitive model of the writing process and how to intervene with students who are struggle with different elements </a:t>
            </a:r>
            <a:r>
              <a:rPr lang="en-US" dirty="0" smtClean="0">
                <a:solidFill>
                  <a:srgbClr val="00B050"/>
                </a:solidFill>
              </a:rPr>
              <a:t>using academic vocabulary </a:t>
            </a:r>
            <a:r>
              <a:rPr lang="en-US" dirty="0" smtClean="0"/>
              <a:t>after </a:t>
            </a:r>
          </a:p>
          <a:p>
            <a:pPr marL="640715" lvl="1" indent="-320040" eaLnBrk="1" fontAlgn="auto" hangingPunct="1">
              <a:spcAft>
                <a:spcPts val="0"/>
              </a:spcAft>
              <a:buFont typeface="Wingdings"/>
              <a:buChar char=""/>
              <a:defRPr/>
            </a:pPr>
            <a:r>
              <a:rPr lang="en-US" dirty="0" smtClean="0">
                <a:solidFill>
                  <a:srgbClr val="002060"/>
                </a:solidFill>
              </a:rPr>
              <a:t>Reviewing the model using visuals and graphic organizers </a:t>
            </a:r>
          </a:p>
          <a:p>
            <a:pPr marL="640715" lvl="1" indent="-320040" eaLnBrk="1" fontAlgn="auto" hangingPunct="1">
              <a:spcAft>
                <a:spcPts val="0"/>
              </a:spcAft>
              <a:buFont typeface="Wingdings"/>
              <a:buChar char=""/>
              <a:defRPr/>
            </a:pPr>
            <a:r>
              <a:rPr lang="en-US" dirty="0" smtClean="0">
                <a:solidFill>
                  <a:srgbClr val="002060"/>
                </a:solidFill>
              </a:rPr>
              <a:t>Experience a struggling writer</a:t>
            </a:r>
            <a:endParaRPr lang="en-US" dirty="0" smtClean="0">
              <a:solidFill>
                <a:srgbClr val="002060"/>
              </a:solidFill>
            </a:endParaRPr>
          </a:p>
          <a:p>
            <a:pPr marL="320040" indent="-320040" eaLnBrk="1" fontAlgn="auto" hangingPunct="1">
              <a:spcAft>
                <a:spcPts val="0"/>
              </a:spcAft>
              <a:buFont typeface="Wingdings"/>
              <a:buChar char=""/>
              <a:defRPr/>
            </a:pPr>
            <a:endParaRPr lang="en-US" dirty="0" smtClean="0"/>
          </a:p>
        </p:txBody>
      </p:sp>
      <p:pic>
        <p:nvPicPr>
          <p:cNvPr id="19461" name="Picture 2" descr="C:\Users\rfrantu.DPSUSER\AppData\Local\Microsoft\Windows\Temporary Internet Files\Content.IE5\MJK731BA\MC900295069[1].wmf"/>
          <p:cNvPicPr>
            <a:picLocks noChangeAspect="1" noChangeArrowheads="1"/>
          </p:cNvPicPr>
          <p:nvPr/>
        </p:nvPicPr>
        <p:blipFill>
          <a:blip r:embed="rId2" cstate="print"/>
          <a:srcRect/>
          <a:stretch>
            <a:fillRect/>
          </a:stretch>
        </p:blipFill>
        <p:spPr bwMode="auto">
          <a:xfrm>
            <a:off x="6400800" y="152400"/>
            <a:ext cx="1830388" cy="1316038"/>
          </a:xfrm>
          <a:prstGeom prst="rect">
            <a:avLst/>
          </a:prstGeom>
          <a:noFill/>
          <a:ln w="9525">
            <a:noFill/>
            <a:miter lim="800000"/>
            <a:headEnd/>
            <a:tailEnd/>
          </a:ln>
        </p:spPr>
      </p:pic>
      <p:pic>
        <p:nvPicPr>
          <p:cNvPr id="36866" name="Picture 2" descr="http://4.bp.blogspot.com/-D_pfRFnoC0I/Tx68SfVR6tI/AAAAAAAAAOo/7TgvXmxRcqI/s1600/lol-cats-cat-shakes.jpg"/>
          <p:cNvPicPr>
            <a:picLocks noChangeAspect="1" noChangeArrowheads="1"/>
          </p:cNvPicPr>
          <p:nvPr/>
        </p:nvPicPr>
        <p:blipFill>
          <a:blip r:embed="rId3" cstate="print"/>
          <a:srcRect/>
          <a:stretch>
            <a:fillRect/>
          </a:stretch>
        </p:blipFill>
        <p:spPr bwMode="auto">
          <a:xfrm>
            <a:off x="3962400" y="2133600"/>
            <a:ext cx="4762500" cy="3571875"/>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words to describe </a:t>
            </a:r>
            <a:endParaRPr lang="en-US" dirty="0"/>
          </a:p>
        </p:txBody>
      </p:sp>
      <p:sp>
        <p:nvSpPr>
          <p:cNvPr id="3" name="Content Placeholder 2"/>
          <p:cNvSpPr>
            <a:spLocks noGrp="1"/>
          </p:cNvSpPr>
          <p:nvPr>
            <p:ph idx="1"/>
          </p:nvPr>
        </p:nvSpPr>
        <p:spPr/>
        <p:txBody>
          <a:bodyPr>
            <a:normAutofit/>
          </a:bodyPr>
          <a:lstStyle/>
          <a:p>
            <a:r>
              <a:rPr lang="en-US" dirty="0" smtClean="0"/>
              <a:t>How do we describe? Did the description match what I </a:t>
            </a:r>
            <a:r>
              <a:rPr lang="en-US" dirty="0" err="1" smtClean="0"/>
              <a:t>imagained</a:t>
            </a:r>
            <a:r>
              <a:rPr lang="en-US" dirty="0" smtClean="0"/>
              <a:t>? </a:t>
            </a:r>
          </a:p>
          <a:p>
            <a:endParaRPr lang="en-US" dirty="0"/>
          </a:p>
          <a:p>
            <a:r>
              <a:rPr lang="en-US" dirty="0" smtClean="0"/>
              <a:t>Essentially when we are translating, we are needing words to describe the mental images in our mind. </a:t>
            </a:r>
          </a:p>
          <a:p>
            <a:endParaRPr lang="en-US" dirty="0"/>
          </a:p>
          <a:p>
            <a:r>
              <a:rPr lang="en-US" dirty="0" smtClean="0"/>
              <a:t>What words can be provide students to help them describe their mental images?</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t>Visualizing and Verbalizing </a:t>
            </a:r>
            <a:endParaRPr lang="en-US" dirty="0"/>
          </a:p>
        </p:txBody>
      </p:sp>
      <p:sp>
        <p:nvSpPr>
          <p:cNvPr id="9" name="Rectangle 8"/>
          <p:cNvSpPr/>
          <p:nvPr/>
        </p:nvSpPr>
        <p:spPr>
          <a:xfrm>
            <a:off x="304800" y="1295400"/>
            <a:ext cx="28194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Picture to Picture </a:t>
            </a:r>
          </a:p>
        </p:txBody>
      </p:sp>
      <p:sp>
        <p:nvSpPr>
          <p:cNvPr id="65540" name="Content Placeholder 11"/>
          <p:cNvSpPr>
            <a:spLocks noGrp="1"/>
          </p:cNvSpPr>
          <p:nvPr>
            <p:ph idx="1"/>
          </p:nvPr>
        </p:nvSpPr>
        <p:spPr>
          <a:xfrm>
            <a:off x="1905000" y="1676400"/>
            <a:ext cx="6248400" cy="762000"/>
          </a:xfrm>
        </p:spPr>
        <p:txBody>
          <a:bodyPr>
            <a:normAutofit fontScale="62500" lnSpcReduction="20000"/>
          </a:bodyPr>
          <a:lstStyle/>
          <a:p>
            <a:pPr algn="ctr" eaLnBrk="1" hangingPunct="1">
              <a:buFont typeface="Wingdings" pitchFamily="2" charset="2"/>
              <a:buNone/>
            </a:pPr>
            <a:r>
              <a:rPr lang="en-US" sz="3600" b="1" smtClean="0"/>
              <a:t>Picture to Picture</a:t>
            </a:r>
          </a:p>
          <a:p>
            <a:pPr algn="ctr" eaLnBrk="1" hangingPunct="1">
              <a:buFont typeface="Wingdings" pitchFamily="2" charset="2"/>
              <a:buNone/>
            </a:pPr>
            <a:r>
              <a:rPr lang="en-US" sz="3600" b="1" smtClean="0"/>
              <a:t>Structure Words </a:t>
            </a:r>
          </a:p>
        </p:txBody>
      </p:sp>
      <p:sp>
        <p:nvSpPr>
          <p:cNvPr id="15" name="Rectangle 14"/>
          <p:cNvSpPr/>
          <p:nvPr/>
        </p:nvSpPr>
        <p:spPr>
          <a:xfrm>
            <a:off x="0" y="6019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what</a:t>
            </a:r>
            <a:r>
              <a:rPr lang="en-US" dirty="0"/>
              <a:t> </a:t>
            </a:r>
          </a:p>
        </p:txBody>
      </p:sp>
      <p:sp>
        <p:nvSpPr>
          <p:cNvPr id="16" name="Rectangle 15"/>
          <p:cNvSpPr/>
          <p:nvPr/>
        </p:nvSpPr>
        <p:spPr>
          <a:xfrm>
            <a:off x="2286000" y="6019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size</a:t>
            </a:r>
            <a:r>
              <a:rPr lang="en-US" dirty="0"/>
              <a:t> </a:t>
            </a:r>
          </a:p>
        </p:txBody>
      </p:sp>
      <p:sp>
        <p:nvSpPr>
          <p:cNvPr id="17" name="Rectangle 16"/>
          <p:cNvSpPr/>
          <p:nvPr/>
        </p:nvSpPr>
        <p:spPr>
          <a:xfrm>
            <a:off x="4572000" y="6019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color </a:t>
            </a:r>
            <a:r>
              <a:rPr lang="en-US" dirty="0"/>
              <a:t> </a:t>
            </a:r>
          </a:p>
        </p:txBody>
      </p:sp>
      <p:sp>
        <p:nvSpPr>
          <p:cNvPr id="18" name="Rectangle 17"/>
          <p:cNvSpPr/>
          <p:nvPr/>
        </p:nvSpPr>
        <p:spPr>
          <a:xfrm>
            <a:off x="6858000" y="6019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number </a:t>
            </a:r>
            <a:r>
              <a:rPr lang="en-US" dirty="0"/>
              <a:t> </a:t>
            </a:r>
          </a:p>
        </p:txBody>
      </p:sp>
      <p:sp>
        <p:nvSpPr>
          <p:cNvPr id="19" name="Rectangle 18"/>
          <p:cNvSpPr/>
          <p:nvPr/>
        </p:nvSpPr>
        <p:spPr>
          <a:xfrm>
            <a:off x="1066800" y="5257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shape</a:t>
            </a:r>
            <a:r>
              <a:rPr lang="en-US" dirty="0"/>
              <a:t> </a:t>
            </a:r>
          </a:p>
        </p:txBody>
      </p:sp>
      <p:sp>
        <p:nvSpPr>
          <p:cNvPr id="20" name="Rectangle 19"/>
          <p:cNvSpPr/>
          <p:nvPr/>
        </p:nvSpPr>
        <p:spPr>
          <a:xfrm>
            <a:off x="3352800" y="5257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where</a:t>
            </a:r>
            <a:r>
              <a:rPr lang="en-US" dirty="0"/>
              <a:t> </a:t>
            </a:r>
          </a:p>
        </p:txBody>
      </p:sp>
      <p:sp>
        <p:nvSpPr>
          <p:cNvPr id="21" name="Rectangle 20"/>
          <p:cNvSpPr/>
          <p:nvPr/>
        </p:nvSpPr>
        <p:spPr>
          <a:xfrm>
            <a:off x="5638800" y="5257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movement  </a:t>
            </a:r>
            <a:r>
              <a:rPr lang="en-US" dirty="0"/>
              <a:t> </a:t>
            </a:r>
          </a:p>
        </p:txBody>
      </p:sp>
      <p:sp>
        <p:nvSpPr>
          <p:cNvPr id="22" name="Rectangle 21"/>
          <p:cNvSpPr/>
          <p:nvPr/>
        </p:nvSpPr>
        <p:spPr>
          <a:xfrm>
            <a:off x="7924800" y="5257800"/>
            <a:ext cx="1219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 </a:t>
            </a:r>
            <a:r>
              <a:rPr lang="en-US" dirty="0"/>
              <a:t> </a:t>
            </a:r>
          </a:p>
        </p:txBody>
      </p:sp>
      <p:sp>
        <p:nvSpPr>
          <p:cNvPr id="23" name="Rectangle 22"/>
          <p:cNvSpPr/>
          <p:nvPr/>
        </p:nvSpPr>
        <p:spPr>
          <a:xfrm>
            <a:off x="0" y="5257800"/>
            <a:ext cx="1066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 </a:t>
            </a:r>
            <a:r>
              <a:rPr lang="en-US" dirty="0"/>
              <a:t> </a:t>
            </a:r>
          </a:p>
        </p:txBody>
      </p:sp>
      <p:sp>
        <p:nvSpPr>
          <p:cNvPr id="25" name="Rectangle 24"/>
          <p:cNvSpPr/>
          <p:nvPr/>
        </p:nvSpPr>
        <p:spPr>
          <a:xfrm>
            <a:off x="0" y="4495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mood</a:t>
            </a:r>
            <a:r>
              <a:rPr lang="en-US" dirty="0"/>
              <a:t> </a:t>
            </a:r>
          </a:p>
        </p:txBody>
      </p:sp>
      <p:sp>
        <p:nvSpPr>
          <p:cNvPr id="26" name="Rectangle 25"/>
          <p:cNvSpPr/>
          <p:nvPr/>
        </p:nvSpPr>
        <p:spPr>
          <a:xfrm>
            <a:off x="2286000" y="4495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background</a:t>
            </a:r>
            <a:r>
              <a:rPr lang="en-US" dirty="0"/>
              <a:t> </a:t>
            </a:r>
          </a:p>
        </p:txBody>
      </p:sp>
      <p:sp>
        <p:nvSpPr>
          <p:cNvPr id="27" name="Rectangle 26"/>
          <p:cNvSpPr/>
          <p:nvPr/>
        </p:nvSpPr>
        <p:spPr>
          <a:xfrm>
            <a:off x="4572000" y="4495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perspective </a:t>
            </a:r>
            <a:r>
              <a:rPr lang="en-US" dirty="0"/>
              <a:t> </a:t>
            </a:r>
          </a:p>
        </p:txBody>
      </p:sp>
      <p:sp>
        <p:nvSpPr>
          <p:cNvPr id="28" name="Rectangle 27"/>
          <p:cNvSpPr/>
          <p:nvPr/>
        </p:nvSpPr>
        <p:spPr>
          <a:xfrm>
            <a:off x="6858000" y="4495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when  </a:t>
            </a:r>
            <a:r>
              <a:rPr lang="en-US" dirty="0"/>
              <a:t> </a:t>
            </a:r>
          </a:p>
        </p:txBody>
      </p:sp>
      <p:sp>
        <p:nvSpPr>
          <p:cNvPr id="29" name="Rectangle 28"/>
          <p:cNvSpPr/>
          <p:nvPr/>
        </p:nvSpPr>
        <p:spPr>
          <a:xfrm>
            <a:off x="1143000" y="3733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30" name="Rectangle 29"/>
          <p:cNvSpPr/>
          <p:nvPr/>
        </p:nvSpPr>
        <p:spPr>
          <a:xfrm>
            <a:off x="3429000" y="3733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sound </a:t>
            </a:r>
            <a:r>
              <a:rPr lang="en-US" dirty="0"/>
              <a:t> </a:t>
            </a:r>
          </a:p>
        </p:txBody>
      </p:sp>
      <p:sp>
        <p:nvSpPr>
          <p:cNvPr id="31" name="Rectangle 30"/>
          <p:cNvSpPr/>
          <p:nvPr/>
        </p:nvSpPr>
        <p:spPr>
          <a:xfrm>
            <a:off x="5715000" y="3733800"/>
            <a:ext cx="2286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 </a:t>
            </a:r>
            <a:r>
              <a:rPr lang="en-US" dirty="0"/>
              <a:t> </a:t>
            </a:r>
          </a:p>
        </p:txBody>
      </p:sp>
      <p:sp>
        <p:nvSpPr>
          <p:cNvPr id="32" name="Rectangle 31"/>
          <p:cNvSpPr/>
          <p:nvPr/>
        </p:nvSpPr>
        <p:spPr>
          <a:xfrm>
            <a:off x="8001000" y="3733800"/>
            <a:ext cx="1143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 </a:t>
            </a:r>
            <a:r>
              <a:rPr lang="en-US" dirty="0"/>
              <a:t> </a:t>
            </a:r>
          </a:p>
        </p:txBody>
      </p:sp>
      <p:sp>
        <p:nvSpPr>
          <p:cNvPr id="33" name="Rectangle 32"/>
          <p:cNvSpPr/>
          <p:nvPr/>
        </p:nvSpPr>
        <p:spPr>
          <a:xfrm>
            <a:off x="0" y="3733800"/>
            <a:ext cx="1143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 </a:t>
            </a:r>
            <a:r>
              <a:rPr lang="en-US"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the cycle </a:t>
            </a:r>
            <a:endParaRPr lang="en-US" dirty="0"/>
          </a:p>
        </p:txBody>
      </p:sp>
      <p:sp>
        <p:nvSpPr>
          <p:cNvPr id="3" name="Content Placeholder 2"/>
          <p:cNvSpPr>
            <a:spLocks noGrp="1"/>
          </p:cNvSpPr>
          <p:nvPr>
            <p:ph idx="1"/>
          </p:nvPr>
        </p:nvSpPr>
        <p:spPr/>
        <p:txBody>
          <a:bodyPr/>
          <a:lstStyle/>
          <a:p>
            <a:pPr>
              <a:buNone/>
            </a:pPr>
            <a:endParaRPr lang="en-US" dirty="0" smtClean="0"/>
          </a:p>
          <a:p>
            <a:r>
              <a:rPr lang="en-US" dirty="0" smtClean="0"/>
              <a:t>Partner – one describes and the other receives </a:t>
            </a:r>
          </a:p>
          <a:p>
            <a:r>
              <a:rPr lang="en-US" dirty="0" smtClean="0"/>
              <a:t>Show an image </a:t>
            </a:r>
          </a:p>
          <a:p>
            <a:r>
              <a:rPr lang="en-US" dirty="0" smtClean="0"/>
              <a:t>Describe the image to your partner</a:t>
            </a:r>
          </a:p>
          <a:p>
            <a:r>
              <a:rPr lang="en-US" dirty="0" smtClean="0"/>
              <a:t>Partner verbalized what was seen in the picture. </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endParaRPr lang="en-US"/>
          </a:p>
        </p:txBody>
      </p:sp>
      <p:sp>
        <p:nvSpPr>
          <p:cNvPr id="66563" name="Content Placeholder 2"/>
          <p:cNvSpPr>
            <a:spLocks noGrp="1"/>
          </p:cNvSpPr>
          <p:nvPr>
            <p:ph idx="1"/>
          </p:nvPr>
        </p:nvSpPr>
        <p:spPr/>
        <p:txBody>
          <a:bodyPr/>
          <a:lstStyle/>
          <a:p>
            <a:pPr eaLnBrk="1" hangingPunct="1"/>
            <a:endParaRPr lang="en-US" smtClean="0"/>
          </a:p>
        </p:txBody>
      </p:sp>
      <p:pic>
        <p:nvPicPr>
          <p:cNvPr id="66564" name="Picture 2" descr="http://www.picturesofcats4you.com/wp-content/uploads/2008/12/cats-pictures-funny-photos-cat-cool.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Holding the image in your mind </a:t>
            </a:r>
            <a:endParaRPr lang="en-US" dirty="0"/>
          </a:p>
        </p:txBody>
      </p:sp>
      <p:pic>
        <p:nvPicPr>
          <p:cNvPr id="30722" name="Picture 2" descr="http://ts2.mm.bing.net/th?id=H.4662299562543541&amp;pid=1.7"/>
          <p:cNvPicPr>
            <a:picLocks noChangeAspect="1" noChangeArrowheads="1"/>
          </p:cNvPicPr>
          <p:nvPr/>
        </p:nvPicPr>
        <p:blipFill>
          <a:blip r:embed="rId2" cstate="print"/>
          <a:srcRect/>
          <a:stretch>
            <a:fillRect/>
          </a:stretch>
        </p:blipFill>
        <p:spPr bwMode="auto">
          <a:xfrm>
            <a:off x="609600" y="1524000"/>
            <a:ext cx="4686300" cy="4670681"/>
          </a:xfrm>
          <a:prstGeom prst="rect">
            <a:avLst/>
          </a:prstGeom>
          <a:noFill/>
        </p:spPr>
      </p:pic>
      <p:sp>
        <p:nvSpPr>
          <p:cNvPr id="5" name="TextBox 4"/>
          <p:cNvSpPr txBox="1"/>
          <p:nvPr/>
        </p:nvSpPr>
        <p:spPr>
          <a:xfrm>
            <a:off x="5867400" y="1371600"/>
            <a:ext cx="2743200" cy="5170646"/>
          </a:xfrm>
          <a:prstGeom prst="rect">
            <a:avLst/>
          </a:prstGeom>
          <a:noFill/>
        </p:spPr>
        <p:txBody>
          <a:bodyPr wrap="square" rtlCol="0">
            <a:spAutoFit/>
          </a:bodyPr>
          <a:lstStyle/>
          <a:p>
            <a:pPr marL="342900" indent="-342900">
              <a:buAutoNum type="arabicPeriod"/>
            </a:pPr>
            <a:r>
              <a:rPr lang="en-US" sz="2400" dirty="0" smtClean="0"/>
              <a:t>Flash the image</a:t>
            </a:r>
          </a:p>
          <a:p>
            <a:pPr marL="342900" indent="-342900">
              <a:buAutoNum type="arabicPeriod"/>
            </a:pPr>
            <a:r>
              <a:rPr lang="en-US" sz="2400" dirty="0" smtClean="0"/>
              <a:t>Describe the image to the partner, using your descriptor words </a:t>
            </a:r>
          </a:p>
          <a:p>
            <a:pPr marL="342900" indent="-342900">
              <a:buAutoNum type="arabicPeriod"/>
            </a:pPr>
            <a:r>
              <a:rPr lang="en-US" sz="2400" dirty="0" smtClean="0"/>
              <a:t>Partner describes what they imagined</a:t>
            </a:r>
          </a:p>
          <a:p>
            <a:pPr marL="342900" indent="-342900">
              <a:buAutoNum type="arabicPeriod"/>
            </a:pPr>
            <a:r>
              <a:rPr lang="en-US" sz="2400" dirty="0" smtClean="0"/>
              <a:t>Then together look at the image</a:t>
            </a:r>
          </a:p>
          <a:p>
            <a:pPr marL="342900" indent="-342900">
              <a:buAutoNum type="arabicPeriod"/>
            </a:pPr>
            <a:r>
              <a:rPr lang="en-US" sz="2400" dirty="0" smtClean="0"/>
              <a:t>Was it what you imagined?  </a:t>
            </a:r>
          </a:p>
          <a:p>
            <a:pPr marL="342900" indent="-342900">
              <a:buAutoNum type="arabicPeriod"/>
            </a:pPr>
            <a:endParaRPr lang="en-U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Box 3"/>
          <p:cNvSpPr txBox="1">
            <a:spLocks noChangeArrowheads="1"/>
          </p:cNvSpPr>
          <p:nvPr/>
        </p:nvSpPr>
        <p:spPr bwMode="auto">
          <a:xfrm>
            <a:off x="228600" y="1981200"/>
            <a:ext cx="1447800" cy="369888"/>
          </a:xfrm>
          <a:prstGeom prst="rect">
            <a:avLst/>
          </a:prstGeom>
          <a:noFill/>
          <a:ln w="9525">
            <a:noFill/>
            <a:miter lim="800000"/>
            <a:headEnd/>
            <a:tailEnd/>
          </a:ln>
        </p:spPr>
        <p:txBody>
          <a:bodyPr>
            <a:spAutoFit/>
          </a:bodyPr>
          <a:lstStyle/>
          <a:p>
            <a:r>
              <a:rPr lang="en-US"/>
              <a:t>halcyon </a:t>
            </a:r>
          </a:p>
        </p:txBody>
      </p:sp>
      <p:pic>
        <p:nvPicPr>
          <p:cNvPr id="69635" name="Picture 2" descr="http://www.greekmyths-greekmythology.com/wp-content/uploads/2010/05/halcyon-kingfisher.jpg"/>
          <p:cNvPicPr>
            <a:picLocks noChangeAspect="1" noChangeArrowheads="1"/>
          </p:cNvPicPr>
          <p:nvPr/>
        </p:nvPicPr>
        <p:blipFill>
          <a:blip r:embed="rId2" cstate="print"/>
          <a:srcRect/>
          <a:stretch>
            <a:fillRect/>
          </a:stretch>
        </p:blipFill>
        <p:spPr bwMode="auto">
          <a:xfrm>
            <a:off x="2286000" y="1752600"/>
            <a:ext cx="4648200" cy="5221288"/>
          </a:xfrm>
          <a:prstGeom prst="rect">
            <a:avLst/>
          </a:prstGeom>
          <a:noFill/>
          <a:ln w="9525">
            <a:noFill/>
            <a:miter lim="800000"/>
            <a:headEnd/>
            <a:tailEnd/>
          </a:ln>
        </p:spPr>
      </p:pic>
      <p:sp>
        <p:nvSpPr>
          <p:cNvPr id="6" name="Title 1"/>
          <p:cNvSpPr txBox="1">
            <a:spLocks/>
          </p:cNvSpPr>
          <p:nvPr/>
        </p:nvSpPr>
        <p:spPr>
          <a:xfrm>
            <a:off x="3124200" y="228600"/>
            <a:ext cx="3886200" cy="1143000"/>
          </a:xfrm>
          <a:prstGeom prst="rect">
            <a:avLst/>
          </a:prstGeom>
        </p:spPr>
        <p:txBody>
          <a:bodyPr anchor="ctr">
            <a:normAutofit fontScale="97500"/>
          </a:bodyPr>
          <a:lstStyle/>
          <a:p>
            <a:pPr algn="r" fontAlgn="auto">
              <a:spcAft>
                <a:spcPts val="0"/>
              </a:spcAft>
              <a:defRPr/>
            </a:pPr>
            <a:r>
              <a:rPr lang="en-US" sz="4400" cap="small" spc="200" dirty="0" smtClean="0">
                <a:latin typeface="+mj-lt"/>
                <a:ea typeface="+mj-ea"/>
                <a:cs typeface="+mj-cs"/>
              </a:rPr>
              <a:t>Translation </a:t>
            </a:r>
            <a:endParaRPr lang="en-US" sz="4400" cap="small" spc="200" dirty="0">
              <a:latin typeface="+mj-lt"/>
              <a:ea typeface="+mj-ea"/>
              <a:cs typeface="+mj-cs"/>
            </a:endParaRPr>
          </a:p>
        </p:txBody>
      </p:sp>
      <p:sp>
        <p:nvSpPr>
          <p:cNvPr id="8" name="Rectangle 7"/>
          <p:cNvSpPr/>
          <p:nvPr/>
        </p:nvSpPr>
        <p:spPr>
          <a:xfrm>
            <a:off x="2286000" y="1752600"/>
            <a:ext cx="4800600" cy="510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8"/>
                                        </p:tgtEl>
                                        <p:attrNameLst>
                                          <p:attrName>ppt_x</p:attrName>
                                        </p:attrNameLst>
                                      </p:cBhvr>
                                      <p:tavLst>
                                        <p:tav tm="0">
                                          <p:val>
                                            <p:strVal val="ppt_x"/>
                                          </p:val>
                                        </p:tav>
                                        <p:tav tm="100000">
                                          <p:val>
                                            <p:strVal val="ppt_x"/>
                                          </p:val>
                                        </p:tav>
                                      </p:tavLst>
                                    </p:anim>
                                    <p:anim calcmode="lin" valueType="num">
                                      <p:cBhvr additive="base">
                                        <p:cTn id="7" dur="500"/>
                                        <p:tgtEl>
                                          <p:spTgt spid="8"/>
                                        </p:tgtEl>
                                        <p:attrNameLst>
                                          <p:attrName>ppt_y</p:attrName>
                                        </p:attrNameLst>
                                      </p:cBhvr>
                                      <p:tavLst>
                                        <p:tav tm="0">
                                          <p:val>
                                            <p:strVal val="ppt_y"/>
                                          </p:val>
                                        </p:tav>
                                        <p:tav tm="100000">
                                          <p:val>
                                            <p:strVal val="1+ppt_h/2"/>
                                          </p:val>
                                        </p:tav>
                                      </p:tavLst>
                                    </p:anim>
                                    <p:set>
                                      <p:cBhvr>
                                        <p:cTn id="8" dur="1" fill="hold">
                                          <p:stCondLst>
                                            <p:cond delay="499"/>
                                          </p:stCondLst>
                                        </p:cTn>
                                        <p:tgtEl>
                                          <p:spTgt spid="8"/>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1"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8" presetClass="exit" presetSubtype="16" fill="hold" grpId="2" nodeType="clickEffect">
                                  <p:stCondLst>
                                    <p:cond delay="0"/>
                                  </p:stCondLst>
                                  <p:childTnLst>
                                    <p:animEffect transition="out" filter="diamond(in)">
                                      <p:cBhvr>
                                        <p:cTn id="19" dur="2000"/>
                                        <p:tgtEl>
                                          <p:spTgt spid="8"/>
                                        </p:tgtEl>
                                      </p:cBhvr>
                                    </p:animEffect>
                                    <p:set>
                                      <p:cBhvr>
                                        <p:cTn id="20" dur="1" fill="hold">
                                          <p:stCondLst>
                                            <p:cond delay="1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8" grpId="2"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what you saw</a:t>
            </a:r>
            <a:endParaRPr lang="en-US" dirty="0"/>
          </a:p>
        </p:txBody>
      </p:sp>
      <p:pic>
        <p:nvPicPr>
          <p:cNvPr id="33794" name="Picture 2" descr="C:\Users\rfrantu.DPSUSER\AppData\Local\Microsoft\Windows\Temporary Internet Files\Content.IE5\R0AI5R3V\MC900357981[2].wmf"/>
          <p:cNvPicPr>
            <a:picLocks noChangeAspect="1" noChangeArrowheads="1"/>
          </p:cNvPicPr>
          <p:nvPr/>
        </p:nvPicPr>
        <p:blipFill>
          <a:blip r:embed="rId2" cstate="print"/>
          <a:srcRect/>
          <a:stretch>
            <a:fillRect/>
          </a:stretch>
        </p:blipFill>
        <p:spPr bwMode="auto">
          <a:xfrm>
            <a:off x="838200" y="2362200"/>
            <a:ext cx="1795882" cy="1905610"/>
          </a:xfrm>
          <a:prstGeom prst="rect">
            <a:avLst/>
          </a:prstGeom>
          <a:noFill/>
        </p:spPr>
      </p:pic>
      <p:sp>
        <p:nvSpPr>
          <p:cNvPr id="5" name="Content Placeholder 4"/>
          <p:cNvSpPr txBox="1">
            <a:spLocks noGrp="1"/>
          </p:cNvSpPr>
          <p:nvPr>
            <p:ph idx="1"/>
          </p:nvPr>
        </p:nvSpPr>
        <p:spPr>
          <a:xfrm>
            <a:off x="2819400" y="1600200"/>
            <a:ext cx="5867400" cy="3933384"/>
          </a:xfrm>
          <a:prstGeom prst="rect">
            <a:avLst/>
          </a:prstGeom>
          <a:noFill/>
        </p:spPr>
        <p:txBody>
          <a:bodyPr wrap="square" rtlCol="0">
            <a:spAutoFit/>
          </a:bodyPr>
          <a:lstStyle/>
          <a:p>
            <a:pPr marL="342900" indent="-342900">
              <a:buAutoNum type="arabicPeriod"/>
            </a:pPr>
            <a:r>
              <a:rPr lang="en-US" sz="2400" dirty="0" smtClean="0"/>
              <a:t>Flash the image</a:t>
            </a:r>
          </a:p>
          <a:p>
            <a:pPr marL="342900" indent="-342900">
              <a:buAutoNum type="arabicPeriod"/>
            </a:pPr>
            <a:r>
              <a:rPr lang="en-US" sz="2400" dirty="0" smtClean="0"/>
              <a:t>Write a description of the  the image and share with your partner, using your descriptor words </a:t>
            </a:r>
          </a:p>
          <a:p>
            <a:pPr marL="342900" indent="-342900">
              <a:buAutoNum type="arabicPeriod"/>
            </a:pPr>
            <a:r>
              <a:rPr lang="en-US" sz="2400" dirty="0" smtClean="0"/>
              <a:t>Partner describes what they imagined from your writing </a:t>
            </a:r>
          </a:p>
          <a:p>
            <a:pPr marL="342900" indent="-342900">
              <a:buAutoNum type="arabicPeriod"/>
            </a:pPr>
            <a:r>
              <a:rPr lang="en-US" sz="2400" dirty="0" smtClean="0"/>
              <a:t>Then together look at the image</a:t>
            </a:r>
          </a:p>
          <a:p>
            <a:pPr marL="342900" indent="-342900">
              <a:buAutoNum type="arabicPeriod"/>
            </a:pPr>
            <a:r>
              <a:rPr lang="en-US" sz="2400" dirty="0" smtClean="0"/>
              <a:t>Was it what you imagined?  </a:t>
            </a:r>
          </a:p>
          <a:p>
            <a:pPr marL="342900" indent="-342900">
              <a:buAutoNum type="arabicPeriod"/>
            </a:pPr>
            <a:endParaRPr lang="en-US"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Box 3"/>
          <p:cNvSpPr txBox="1">
            <a:spLocks noChangeArrowheads="1"/>
          </p:cNvSpPr>
          <p:nvPr/>
        </p:nvSpPr>
        <p:spPr bwMode="auto">
          <a:xfrm>
            <a:off x="0" y="1981200"/>
            <a:ext cx="1981200" cy="369888"/>
          </a:xfrm>
          <a:prstGeom prst="rect">
            <a:avLst/>
          </a:prstGeom>
          <a:noFill/>
          <a:ln w="9525">
            <a:noFill/>
            <a:miter lim="800000"/>
            <a:headEnd/>
            <a:tailEnd/>
          </a:ln>
        </p:spPr>
        <p:txBody>
          <a:bodyPr>
            <a:spAutoFit/>
          </a:bodyPr>
          <a:lstStyle/>
          <a:p>
            <a:r>
              <a:rPr lang="en-US"/>
              <a:t>cinematographer  </a:t>
            </a:r>
          </a:p>
        </p:txBody>
      </p:sp>
      <p:pic>
        <p:nvPicPr>
          <p:cNvPr id="70659" name="Picture 2" descr="http://static.ddmcdn.com/gif/cinematographer-5.jpg"/>
          <p:cNvPicPr>
            <a:picLocks noChangeAspect="1" noChangeArrowheads="1"/>
          </p:cNvPicPr>
          <p:nvPr/>
        </p:nvPicPr>
        <p:blipFill>
          <a:blip r:embed="rId2" cstate="print"/>
          <a:srcRect/>
          <a:stretch>
            <a:fillRect/>
          </a:stretch>
        </p:blipFill>
        <p:spPr bwMode="auto">
          <a:xfrm>
            <a:off x="1905000" y="1752600"/>
            <a:ext cx="7278688" cy="4876800"/>
          </a:xfrm>
          <a:prstGeom prst="rect">
            <a:avLst/>
          </a:prstGeom>
          <a:noFill/>
          <a:ln w="9525">
            <a:noFill/>
            <a:miter lim="800000"/>
            <a:headEnd/>
            <a:tailEnd/>
          </a:ln>
        </p:spPr>
      </p:pic>
      <p:sp>
        <p:nvSpPr>
          <p:cNvPr id="6" name="Title 1"/>
          <p:cNvSpPr txBox="1">
            <a:spLocks/>
          </p:cNvSpPr>
          <p:nvPr/>
        </p:nvSpPr>
        <p:spPr>
          <a:xfrm>
            <a:off x="2667000" y="304800"/>
            <a:ext cx="3886200" cy="1143000"/>
          </a:xfrm>
          <a:prstGeom prst="rect">
            <a:avLst/>
          </a:prstGeom>
        </p:spPr>
        <p:txBody>
          <a:bodyPr anchor="ctr">
            <a:normAutofit fontScale="97500"/>
          </a:bodyPr>
          <a:lstStyle/>
          <a:p>
            <a:pPr algn="r" fontAlgn="auto">
              <a:spcAft>
                <a:spcPts val="0"/>
              </a:spcAft>
              <a:defRPr/>
            </a:pPr>
            <a:r>
              <a:rPr lang="en-US" sz="4400" cap="small" spc="200" dirty="0" smtClean="0">
                <a:latin typeface="+mj-lt"/>
                <a:ea typeface="+mj-ea"/>
                <a:cs typeface="+mj-cs"/>
              </a:rPr>
              <a:t>Translation</a:t>
            </a:r>
            <a:endParaRPr lang="en-US" sz="4400" cap="small" spc="200" dirty="0">
              <a:latin typeface="+mj-lt"/>
              <a:ea typeface="+mj-ea"/>
              <a:cs typeface="+mj-cs"/>
            </a:endParaRPr>
          </a:p>
        </p:txBody>
      </p:sp>
      <p:sp>
        <p:nvSpPr>
          <p:cNvPr id="8" name="Rectangle 7"/>
          <p:cNvSpPr/>
          <p:nvPr/>
        </p:nvSpPr>
        <p:spPr>
          <a:xfrm>
            <a:off x="1905000" y="1676400"/>
            <a:ext cx="7239000" cy="495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8"/>
                                        </p:tgtEl>
                                        <p:attrNameLst>
                                          <p:attrName>ppt_x</p:attrName>
                                        </p:attrNameLst>
                                      </p:cBhvr>
                                      <p:tavLst>
                                        <p:tav tm="0">
                                          <p:val>
                                            <p:strVal val="ppt_x"/>
                                          </p:val>
                                        </p:tav>
                                        <p:tav tm="100000">
                                          <p:val>
                                            <p:strVal val="ppt_x"/>
                                          </p:val>
                                        </p:tav>
                                      </p:tavLst>
                                    </p:anim>
                                    <p:anim calcmode="lin" valueType="num">
                                      <p:cBhvr additive="base">
                                        <p:cTn id="7" dur="500"/>
                                        <p:tgtEl>
                                          <p:spTgt spid="8"/>
                                        </p:tgtEl>
                                        <p:attrNameLst>
                                          <p:attrName>ppt_y</p:attrName>
                                        </p:attrNameLst>
                                      </p:cBhvr>
                                      <p:tavLst>
                                        <p:tav tm="0">
                                          <p:val>
                                            <p:strVal val="ppt_y"/>
                                          </p:val>
                                        </p:tav>
                                        <p:tav tm="100000">
                                          <p:val>
                                            <p:strVal val="1+ppt_h/2"/>
                                          </p:val>
                                        </p:tav>
                                      </p:tavLst>
                                    </p:anim>
                                    <p:set>
                                      <p:cBhvr>
                                        <p:cTn id="8" dur="1" fill="hold">
                                          <p:stCondLst>
                                            <p:cond delay="499"/>
                                          </p:stCondLst>
                                        </p:cTn>
                                        <p:tgtEl>
                                          <p:spTgt spid="8"/>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52" presetClass="entr" presetSubtype="0" fill="hold" grpId="1" nodeType="clickEffect">
                                  <p:stCondLst>
                                    <p:cond delay="0"/>
                                  </p:stCondLst>
                                  <p:childTnLst>
                                    <p:set>
                                      <p:cBhvr>
                                        <p:cTn id="12" dur="1" fill="hold">
                                          <p:stCondLst>
                                            <p:cond delay="0"/>
                                          </p:stCondLst>
                                        </p:cTn>
                                        <p:tgtEl>
                                          <p:spTgt spid="8"/>
                                        </p:tgtEl>
                                        <p:attrNameLst>
                                          <p:attrName>style.visibility</p:attrName>
                                        </p:attrNameLst>
                                      </p:cBhvr>
                                      <p:to>
                                        <p:strVal val="visible"/>
                                      </p:to>
                                    </p:set>
                                    <p:animScale>
                                      <p:cBhvr>
                                        <p:cTn id="13"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8"/>
                                        </p:tgtEl>
                                        <p:attrNameLst>
                                          <p:attrName>ppt_x</p:attrName>
                                          <p:attrName>ppt_y</p:attrName>
                                        </p:attrNameLst>
                                      </p:cBhvr>
                                    </p:animMotion>
                                    <p:animEffect transition="in" filter="fade">
                                      <p:cBhvr>
                                        <p:cTn id="15" dur="1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8" presetClass="exit" presetSubtype="16" fill="hold" grpId="2" nodeType="clickEffect">
                                  <p:stCondLst>
                                    <p:cond delay="0"/>
                                  </p:stCondLst>
                                  <p:childTnLst>
                                    <p:animEffect transition="out" filter="diamond(in)">
                                      <p:cBhvr>
                                        <p:cTn id="19" dur="2000"/>
                                        <p:tgtEl>
                                          <p:spTgt spid="8"/>
                                        </p:tgtEl>
                                      </p:cBhvr>
                                    </p:animEffect>
                                    <p:set>
                                      <p:cBhvr>
                                        <p:cTn id="20" dur="1" fill="hold">
                                          <p:stCondLst>
                                            <p:cond delay="1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8" grpId="2"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thumb/c/c1/FlowerHayesModel.png/600px-FlowerHayesModel.png"/>
          <p:cNvPicPr>
            <a:picLocks noChangeAspect="1" noChangeArrowheads="1"/>
          </p:cNvPicPr>
          <p:nvPr/>
        </p:nvPicPr>
        <p:blipFill>
          <a:blip r:embed="rId3" cstate="print"/>
          <a:srcRect/>
          <a:stretch>
            <a:fillRect/>
          </a:stretch>
        </p:blipFill>
        <p:spPr bwMode="auto">
          <a:xfrm>
            <a:off x="304800" y="228600"/>
            <a:ext cx="8458200" cy="6343650"/>
          </a:xfrm>
          <a:prstGeom prst="rect">
            <a:avLst/>
          </a:prstGeom>
          <a:noFill/>
        </p:spPr>
      </p:pic>
      <p:sp>
        <p:nvSpPr>
          <p:cNvPr id="6" name="Oval 5"/>
          <p:cNvSpPr/>
          <p:nvPr/>
        </p:nvSpPr>
        <p:spPr>
          <a:xfrm>
            <a:off x="3276600" y="3200400"/>
            <a:ext cx="2362200" cy="2209800"/>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thumb/c/c1/FlowerHayesModel.png/600px-FlowerHayesModel.png"/>
          <p:cNvPicPr>
            <a:picLocks noChangeAspect="1" noChangeArrowheads="1"/>
          </p:cNvPicPr>
          <p:nvPr/>
        </p:nvPicPr>
        <p:blipFill>
          <a:blip r:embed="rId2" cstate="print"/>
          <a:srcRect/>
          <a:stretch>
            <a:fillRect/>
          </a:stretch>
        </p:blipFill>
        <p:spPr bwMode="auto">
          <a:xfrm>
            <a:off x="304800" y="228600"/>
            <a:ext cx="8458200" cy="6343650"/>
          </a:xfrm>
          <a:prstGeom prst="rect">
            <a:avLst/>
          </a:prstGeom>
          <a:noFill/>
        </p:spPr>
      </p:pic>
      <p:sp>
        <p:nvSpPr>
          <p:cNvPr id="6" name="Oval 5"/>
          <p:cNvSpPr/>
          <p:nvPr/>
        </p:nvSpPr>
        <p:spPr>
          <a:xfrm>
            <a:off x="6553200" y="3048000"/>
            <a:ext cx="2362200" cy="2209800"/>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Flower and Hays Model </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a:t>
            </a:r>
            <a:endParaRPr lang="en-US" dirty="0"/>
          </a:p>
        </p:txBody>
      </p:sp>
      <p:pic>
        <p:nvPicPr>
          <p:cNvPr id="1026" name="Picture 2" descr="C:\Users\rfrantu.DPSUSER\AppData\Local\Microsoft\Windows\Temporary Internet Files\Content.IE5\WJIO16J0\MC900390846[1].wmf"/>
          <p:cNvPicPr>
            <a:picLocks noChangeAspect="1" noChangeArrowheads="1"/>
          </p:cNvPicPr>
          <p:nvPr/>
        </p:nvPicPr>
        <p:blipFill>
          <a:blip r:embed="rId2" cstate="print"/>
          <a:srcRect/>
          <a:stretch>
            <a:fillRect/>
          </a:stretch>
        </p:blipFill>
        <p:spPr bwMode="auto">
          <a:xfrm>
            <a:off x="685800" y="1828800"/>
            <a:ext cx="2971800" cy="3498001"/>
          </a:xfrm>
          <a:prstGeom prst="rect">
            <a:avLst/>
          </a:prstGeom>
          <a:noFill/>
        </p:spPr>
      </p:pic>
      <p:sp>
        <p:nvSpPr>
          <p:cNvPr id="4" name="TextBox 3"/>
          <p:cNvSpPr txBox="1"/>
          <p:nvPr/>
        </p:nvSpPr>
        <p:spPr>
          <a:xfrm>
            <a:off x="4800600" y="2133600"/>
            <a:ext cx="3352800" cy="3046988"/>
          </a:xfrm>
          <a:prstGeom prst="rect">
            <a:avLst/>
          </a:prstGeom>
          <a:noFill/>
        </p:spPr>
        <p:txBody>
          <a:bodyPr wrap="square" rtlCol="0">
            <a:spAutoFit/>
          </a:bodyPr>
          <a:lstStyle/>
          <a:p>
            <a:r>
              <a:rPr lang="en-US" sz="2400" dirty="0" smtClean="0"/>
              <a:t>How many of you have students who cannot read what they just wrote?</a:t>
            </a:r>
          </a:p>
          <a:p>
            <a:r>
              <a:rPr lang="en-US" sz="2400" dirty="0" smtClean="0"/>
              <a:t>Think about the emergent writers who are tell stories through pictures?</a:t>
            </a:r>
            <a:endParaRPr lang="en-US" sz="2400" dirty="0"/>
          </a:p>
        </p:txBody>
      </p:sp>
      <p:sp>
        <p:nvSpPr>
          <p:cNvPr id="5" name="Rectangle 4"/>
          <p:cNvSpPr/>
          <p:nvPr/>
        </p:nvSpPr>
        <p:spPr>
          <a:xfrm>
            <a:off x="685800" y="5562600"/>
            <a:ext cx="7734810" cy="830997"/>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2400" b="1" cap="none" spc="0" dirty="0" smtClean="0">
                <a:ln/>
                <a:solidFill>
                  <a:schemeClr val="accent3"/>
                </a:solidFill>
                <a:effectLst/>
              </a:rPr>
              <a:t>Revision and Editing: </a:t>
            </a:r>
          </a:p>
          <a:p>
            <a:pPr algn="ctr"/>
            <a:r>
              <a:rPr lang="en-US" sz="2400" b="1" cap="none" spc="0" dirty="0" smtClean="0">
                <a:ln/>
                <a:solidFill>
                  <a:schemeClr val="accent3"/>
                </a:solidFill>
                <a:effectLst/>
              </a:rPr>
              <a:t>The child must be able to read what they just wrote.</a:t>
            </a:r>
            <a:endParaRPr lang="en-US" sz="2400" b="1" cap="none" spc="0" dirty="0">
              <a:ln/>
              <a:solidFill>
                <a:schemeClr val="accent3"/>
              </a:solidFill>
              <a:effectLst/>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Perspective </a:t>
            </a:r>
            <a:endParaRPr lang="en-US" dirty="0"/>
          </a:p>
        </p:txBody>
      </p:sp>
      <p:sp>
        <p:nvSpPr>
          <p:cNvPr id="4" name="TextBox 3"/>
          <p:cNvSpPr txBox="1"/>
          <p:nvPr/>
        </p:nvSpPr>
        <p:spPr>
          <a:xfrm>
            <a:off x="4800600" y="2133600"/>
            <a:ext cx="3352800" cy="1569660"/>
          </a:xfrm>
          <a:prstGeom prst="rect">
            <a:avLst/>
          </a:prstGeom>
          <a:noFill/>
        </p:spPr>
        <p:txBody>
          <a:bodyPr wrap="square" rtlCol="0">
            <a:spAutoFit/>
          </a:bodyPr>
          <a:lstStyle/>
          <a:p>
            <a:r>
              <a:rPr lang="en-US" sz="2400" dirty="0" smtClean="0"/>
              <a:t>Are your students capable to seeing things from another's perspective?</a:t>
            </a:r>
            <a:endParaRPr lang="en-US" sz="2400" dirty="0"/>
          </a:p>
        </p:txBody>
      </p:sp>
      <p:sp>
        <p:nvSpPr>
          <p:cNvPr id="5" name="Rectangle 4"/>
          <p:cNvSpPr/>
          <p:nvPr/>
        </p:nvSpPr>
        <p:spPr>
          <a:xfrm>
            <a:off x="538426" y="5562600"/>
            <a:ext cx="8029570" cy="1200329"/>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2400" b="1" cap="none" spc="0" dirty="0" smtClean="0">
                <a:ln/>
                <a:solidFill>
                  <a:schemeClr val="accent3"/>
                </a:solidFill>
                <a:effectLst/>
              </a:rPr>
              <a:t>Revision and Editing: </a:t>
            </a:r>
          </a:p>
          <a:p>
            <a:pPr algn="ctr"/>
            <a:r>
              <a:rPr lang="en-US" sz="2400" b="1" cap="none" spc="0" dirty="0" smtClean="0">
                <a:ln/>
                <a:solidFill>
                  <a:schemeClr val="accent3"/>
                </a:solidFill>
                <a:effectLst/>
              </a:rPr>
              <a:t>A child must be able to look at their writings from the </a:t>
            </a:r>
          </a:p>
          <a:p>
            <a:pPr algn="ctr"/>
            <a:r>
              <a:rPr lang="en-US" sz="2400" b="1" dirty="0" smtClean="0">
                <a:ln/>
                <a:solidFill>
                  <a:schemeClr val="accent3"/>
                </a:solidFill>
              </a:rPr>
              <a:t>perspective of the reader</a:t>
            </a:r>
            <a:r>
              <a:rPr lang="en-US" sz="2400" b="1" cap="none" spc="0" dirty="0" smtClean="0">
                <a:ln/>
                <a:solidFill>
                  <a:schemeClr val="accent3"/>
                </a:solidFill>
                <a:effectLst/>
              </a:rPr>
              <a:t>.</a:t>
            </a:r>
            <a:endParaRPr lang="en-US" sz="2400" b="1" cap="none" spc="0" dirty="0">
              <a:ln/>
              <a:solidFill>
                <a:schemeClr val="accent3"/>
              </a:solidFill>
              <a:effectLst/>
            </a:endParaRPr>
          </a:p>
        </p:txBody>
      </p:sp>
      <p:pic>
        <p:nvPicPr>
          <p:cNvPr id="2050" name="Picture 2" descr="http://ts3.mm.bing.net/th?id=H.4646434030355458&amp;pid=1.7"/>
          <p:cNvPicPr>
            <a:picLocks noChangeAspect="1" noChangeArrowheads="1"/>
          </p:cNvPicPr>
          <p:nvPr/>
        </p:nvPicPr>
        <p:blipFill>
          <a:blip r:embed="rId2" cstate="print"/>
          <a:srcRect/>
          <a:stretch>
            <a:fillRect/>
          </a:stretch>
        </p:blipFill>
        <p:spPr bwMode="auto">
          <a:xfrm>
            <a:off x="609600" y="2286000"/>
            <a:ext cx="3886200" cy="2590800"/>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Rules </a:t>
            </a:r>
            <a:endParaRPr lang="en-US" dirty="0"/>
          </a:p>
        </p:txBody>
      </p:sp>
      <p:pic>
        <p:nvPicPr>
          <p:cNvPr id="135170" name="Picture 2" descr="C:\Users\rfrantu.DPSUSER\AppData\Local\Microsoft\Windows\Temporary Internet Files\Content.IE5\3SHZE2XY\MC900434859[1].png"/>
          <p:cNvPicPr>
            <a:picLocks noChangeAspect="1" noChangeArrowheads="1"/>
          </p:cNvPicPr>
          <p:nvPr/>
        </p:nvPicPr>
        <p:blipFill>
          <a:blip r:embed="rId2" cstate="print"/>
          <a:srcRect/>
          <a:stretch>
            <a:fillRect/>
          </a:stretch>
        </p:blipFill>
        <p:spPr bwMode="auto">
          <a:xfrm>
            <a:off x="533400" y="1752600"/>
            <a:ext cx="1714500" cy="1714500"/>
          </a:xfrm>
          <a:prstGeom prst="rect">
            <a:avLst/>
          </a:prstGeom>
          <a:noFill/>
        </p:spPr>
      </p:pic>
      <p:pic>
        <p:nvPicPr>
          <p:cNvPr id="135171" name="Picture 3" descr="C:\Users\rfrantu.DPSUSER\AppData\Local\Microsoft\Windows\Temporary Internet Files\Content.IE5\J1XMBT85\MC900282192[1].wmf"/>
          <p:cNvPicPr>
            <a:picLocks noChangeAspect="1" noChangeArrowheads="1"/>
          </p:cNvPicPr>
          <p:nvPr/>
        </p:nvPicPr>
        <p:blipFill>
          <a:blip r:embed="rId3" cstate="print"/>
          <a:srcRect/>
          <a:stretch>
            <a:fillRect/>
          </a:stretch>
        </p:blipFill>
        <p:spPr bwMode="auto">
          <a:xfrm>
            <a:off x="1752600" y="2743200"/>
            <a:ext cx="1961168" cy="993343"/>
          </a:xfrm>
          <a:prstGeom prst="rect">
            <a:avLst/>
          </a:prstGeom>
          <a:noFill/>
        </p:spPr>
      </p:pic>
      <p:pic>
        <p:nvPicPr>
          <p:cNvPr id="135172" name="Picture 4" descr="C:\Users\rfrantu.DPSUSER\AppData\Local\Microsoft\Windows\Temporary Internet Files\Content.IE5\1SD72RZ4\MC900014151[1].wmf"/>
          <p:cNvPicPr>
            <a:picLocks noChangeAspect="1" noChangeArrowheads="1"/>
          </p:cNvPicPr>
          <p:nvPr/>
        </p:nvPicPr>
        <p:blipFill>
          <a:blip r:embed="rId4" cstate="print"/>
          <a:srcRect/>
          <a:stretch>
            <a:fillRect/>
          </a:stretch>
        </p:blipFill>
        <p:spPr bwMode="auto">
          <a:xfrm>
            <a:off x="1371600" y="3810000"/>
            <a:ext cx="1143000" cy="1352688"/>
          </a:xfrm>
          <a:prstGeom prst="rect">
            <a:avLst/>
          </a:prstGeom>
          <a:noFill/>
        </p:spPr>
      </p:pic>
      <p:sp>
        <p:nvSpPr>
          <p:cNvPr id="6" name="TextBox 5"/>
          <p:cNvSpPr txBox="1"/>
          <p:nvPr/>
        </p:nvSpPr>
        <p:spPr>
          <a:xfrm>
            <a:off x="4800600" y="2133600"/>
            <a:ext cx="3352800" cy="1200329"/>
          </a:xfrm>
          <a:prstGeom prst="rect">
            <a:avLst/>
          </a:prstGeom>
          <a:noFill/>
        </p:spPr>
        <p:txBody>
          <a:bodyPr wrap="square" rtlCol="0">
            <a:spAutoFit/>
          </a:bodyPr>
          <a:lstStyle/>
          <a:p>
            <a:r>
              <a:rPr lang="en-US" sz="2400" dirty="0" smtClean="0"/>
              <a:t>Do your students know the rules of written language?</a:t>
            </a:r>
            <a:endParaRPr lang="en-US" sz="2400" dirty="0"/>
          </a:p>
        </p:txBody>
      </p:sp>
      <p:sp>
        <p:nvSpPr>
          <p:cNvPr id="7" name="Rectangle 6"/>
          <p:cNvSpPr/>
          <p:nvPr/>
        </p:nvSpPr>
        <p:spPr>
          <a:xfrm>
            <a:off x="1576664" y="5562600"/>
            <a:ext cx="5953104" cy="830997"/>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2400" b="1" cap="none" spc="0" dirty="0" smtClean="0">
                <a:ln/>
                <a:solidFill>
                  <a:schemeClr val="accent3"/>
                </a:solidFill>
                <a:effectLst/>
              </a:rPr>
              <a:t>Revision and Editing: </a:t>
            </a:r>
          </a:p>
          <a:p>
            <a:pPr algn="ctr"/>
            <a:r>
              <a:rPr lang="en-US" sz="2400" b="1" cap="none" spc="0" dirty="0" smtClean="0">
                <a:ln/>
                <a:solidFill>
                  <a:schemeClr val="accent3"/>
                </a:solidFill>
                <a:effectLst/>
              </a:rPr>
              <a:t>Writers must know the rules of writing.</a:t>
            </a:r>
            <a:endParaRPr lang="en-US" sz="2400" b="1" cap="none" spc="0" dirty="0">
              <a:ln/>
              <a:solidFill>
                <a:schemeClr val="accent3"/>
              </a:solidFill>
              <a:effectLst/>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the Writing Conference</a:t>
            </a:r>
            <a:endParaRPr lang="en-US" dirty="0"/>
          </a:p>
        </p:txBody>
      </p:sp>
      <p:sp>
        <p:nvSpPr>
          <p:cNvPr id="3" name="Content Placeholder 2"/>
          <p:cNvSpPr>
            <a:spLocks noGrp="1"/>
          </p:cNvSpPr>
          <p:nvPr>
            <p:ph sz="quarter" idx="1"/>
          </p:nvPr>
        </p:nvSpPr>
        <p:spPr/>
        <p:txBody>
          <a:bodyPr/>
          <a:lstStyle/>
          <a:p>
            <a:r>
              <a:rPr lang="en-US" dirty="0" smtClean="0"/>
              <a:t>Research- Ask questions, Confirm, Tell them what they have done so far </a:t>
            </a:r>
          </a:p>
          <a:p>
            <a:r>
              <a:rPr lang="en-US" dirty="0" smtClean="0"/>
              <a:t>Decide- Think to yourself; Decide how to teach the concept</a:t>
            </a:r>
          </a:p>
          <a:p>
            <a:r>
              <a:rPr lang="en-US" dirty="0" smtClean="0"/>
              <a:t>Teach </a:t>
            </a:r>
          </a:p>
          <a:p>
            <a:r>
              <a:rPr lang="en-US" dirty="0" smtClean="0"/>
              <a:t>Link- Link to what a writer does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304800" y="228600"/>
            <a:ext cx="8153400" cy="990600"/>
          </a:xfrm>
        </p:spPr>
        <p:txBody>
          <a:bodyPr/>
          <a:lstStyle/>
          <a:p>
            <a:pPr eaLnBrk="1" hangingPunct="1"/>
            <a:r>
              <a:rPr lang="en-US" smtClean="0"/>
              <a:t>Why Writing is so difficult!</a:t>
            </a:r>
          </a:p>
        </p:txBody>
      </p:sp>
      <p:grpSp>
        <p:nvGrpSpPr>
          <p:cNvPr id="2" name="Group 26"/>
          <p:cNvGrpSpPr>
            <a:grpSpLocks/>
          </p:cNvGrpSpPr>
          <p:nvPr/>
        </p:nvGrpSpPr>
        <p:grpSpPr bwMode="auto">
          <a:xfrm>
            <a:off x="533400" y="4114800"/>
            <a:ext cx="1600200" cy="1752600"/>
            <a:chOff x="2667000" y="1828800"/>
            <a:chExt cx="3505200" cy="3124200"/>
          </a:xfrm>
        </p:grpSpPr>
        <p:sp>
          <p:nvSpPr>
            <p:cNvPr id="28" name="Rounded Rectangle 27"/>
            <p:cNvSpPr/>
            <p:nvPr/>
          </p:nvSpPr>
          <p:spPr>
            <a:xfrm>
              <a:off x="2667000" y="1828800"/>
              <a:ext cx="3505200" cy="31242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945" name="TextBox 28"/>
            <p:cNvSpPr txBox="1">
              <a:spLocks noChangeArrowheads="1"/>
            </p:cNvSpPr>
            <p:nvPr/>
          </p:nvSpPr>
          <p:spPr bwMode="auto">
            <a:xfrm>
              <a:off x="2971800" y="2057400"/>
              <a:ext cx="3124199" cy="436806"/>
            </a:xfrm>
            <a:prstGeom prst="rect">
              <a:avLst/>
            </a:prstGeom>
            <a:noFill/>
            <a:ln w="9525">
              <a:noFill/>
              <a:miter lim="800000"/>
              <a:headEnd/>
              <a:tailEnd/>
            </a:ln>
          </p:spPr>
          <p:txBody>
            <a:bodyPr>
              <a:spAutoFit/>
            </a:bodyPr>
            <a:lstStyle/>
            <a:p>
              <a:pPr algn="ctr"/>
              <a:r>
                <a:rPr lang="en-US" sz="1200">
                  <a:latin typeface="Tw Cen MT" pitchFamily="34" charset="0"/>
                </a:rPr>
                <a:t>Memory Processes </a:t>
              </a:r>
            </a:p>
          </p:txBody>
        </p:sp>
        <p:sp>
          <p:nvSpPr>
            <p:cNvPr id="30" name="Isosceles Triangle 29"/>
            <p:cNvSpPr/>
            <p:nvPr/>
          </p:nvSpPr>
          <p:spPr>
            <a:xfrm rot="10800000">
              <a:off x="3887562" y="2742856"/>
              <a:ext cx="1140581" cy="990462"/>
            </a:xfrm>
            <a:prstGeom prst="triangl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947" name="TextBox 30"/>
            <p:cNvSpPr txBox="1">
              <a:spLocks noChangeArrowheads="1"/>
            </p:cNvSpPr>
            <p:nvPr/>
          </p:nvSpPr>
          <p:spPr bwMode="auto">
            <a:xfrm>
              <a:off x="2819400" y="2743200"/>
              <a:ext cx="1182914" cy="548646"/>
            </a:xfrm>
            <a:prstGeom prst="rect">
              <a:avLst/>
            </a:prstGeom>
            <a:noFill/>
            <a:ln w="9525">
              <a:noFill/>
              <a:miter lim="800000"/>
              <a:headEnd/>
              <a:tailEnd/>
            </a:ln>
          </p:spPr>
          <p:txBody>
            <a:bodyPr>
              <a:spAutoFit/>
            </a:bodyPr>
            <a:lstStyle/>
            <a:p>
              <a:pPr algn="ctr"/>
              <a:r>
                <a:rPr lang="en-US" sz="700">
                  <a:latin typeface="Tw Cen MT" pitchFamily="34" charset="0"/>
                </a:rPr>
                <a:t>short term</a:t>
              </a:r>
            </a:p>
            <a:p>
              <a:pPr algn="ctr"/>
              <a:r>
                <a:rPr lang="en-US" sz="700">
                  <a:latin typeface="Tw Cen MT" pitchFamily="34" charset="0"/>
                </a:rPr>
                <a:t>memory</a:t>
              </a:r>
            </a:p>
          </p:txBody>
        </p:sp>
        <p:sp>
          <p:nvSpPr>
            <p:cNvPr id="37948" name="TextBox 31"/>
            <p:cNvSpPr txBox="1">
              <a:spLocks noChangeArrowheads="1"/>
            </p:cNvSpPr>
            <p:nvPr/>
          </p:nvSpPr>
          <p:spPr bwMode="auto">
            <a:xfrm>
              <a:off x="5003800" y="2743200"/>
              <a:ext cx="1168400" cy="548646"/>
            </a:xfrm>
            <a:prstGeom prst="rect">
              <a:avLst/>
            </a:prstGeom>
            <a:noFill/>
            <a:ln w="9525">
              <a:noFill/>
              <a:miter lim="800000"/>
              <a:headEnd/>
              <a:tailEnd/>
            </a:ln>
          </p:spPr>
          <p:txBody>
            <a:bodyPr>
              <a:spAutoFit/>
            </a:bodyPr>
            <a:lstStyle/>
            <a:p>
              <a:pPr algn="ctr"/>
              <a:r>
                <a:rPr lang="en-US" sz="700">
                  <a:latin typeface="Tw Cen MT" pitchFamily="34" charset="0"/>
                </a:rPr>
                <a:t>long term</a:t>
              </a:r>
            </a:p>
            <a:p>
              <a:pPr algn="ctr"/>
              <a:r>
                <a:rPr lang="en-US" sz="700">
                  <a:latin typeface="Tw Cen MT" pitchFamily="34" charset="0"/>
                </a:rPr>
                <a:t>memory</a:t>
              </a:r>
            </a:p>
          </p:txBody>
        </p:sp>
        <p:sp>
          <p:nvSpPr>
            <p:cNvPr id="37949" name="TextBox 32"/>
            <p:cNvSpPr txBox="1">
              <a:spLocks noChangeArrowheads="1"/>
            </p:cNvSpPr>
            <p:nvPr/>
          </p:nvSpPr>
          <p:spPr bwMode="auto">
            <a:xfrm>
              <a:off x="3962399" y="3962401"/>
              <a:ext cx="1208315" cy="548646"/>
            </a:xfrm>
            <a:prstGeom prst="rect">
              <a:avLst/>
            </a:prstGeom>
            <a:noFill/>
            <a:ln w="9525">
              <a:noFill/>
              <a:miter lim="800000"/>
              <a:headEnd/>
              <a:tailEnd/>
            </a:ln>
          </p:spPr>
          <p:txBody>
            <a:bodyPr>
              <a:spAutoFit/>
            </a:bodyPr>
            <a:lstStyle/>
            <a:p>
              <a:pPr algn="ctr"/>
              <a:r>
                <a:rPr lang="en-US" sz="700">
                  <a:latin typeface="Tw Cen MT" pitchFamily="34" charset="0"/>
                </a:rPr>
                <a:t>working </a:t>
              </a:r>
            </a:p>
            <a:p>
              <a:pPr algn="ctr"/>
              <a:r>
                <a:rPr lang="en-US" sz="700">
                  <a:latin typeface="Tw Cen MT" pitchFamily="34" charset="0"/>
                </a:rPr>
                <a:t>memory </a:t>
              </a:r>
            </a:p>
          </p:txBody>
        </p:sp>
      </p:grpSp>
      <p:sp>
        <p:nvSpPr>
          <p:cNvPr id="37892" name="TextBox 33"/>
          <p:cNvSpPr txBox="1">
            <a:spLocks noChangeArrowheads="1"/>
          </p:cNvSpPr>
          <p:nvPr/>
        </p:nvSpPr>
        <p:spPr bwMode="auto">
          <a:xfrm>
            <a:off x="533400" y="6324600"/>
            <a:ext cx="1143000" cy="261938"/>
          </a:xfrm>
          <a:prstGeom prst="rect">
            <a:avLst/>
          </a:prstGeom>
          <a:solidFill>
            <a:schemeClr val="bg1"/>
          </a:solidFill>
          <a:ln w="9525">
            <a:solidFill>
              <a:srgbClr val="002060"/>
            </a:solidFill>
            <a:miter lim="800000"/>
            <a:headEnd/>
            <a:tailEnd/>
          </a:ln>
        </p:spPr>
        <p:txBody>
          <a:bodyPr>
            <a:spAutoFit/>
          </a:bodyPr>
          <a:lstStyle/>
          <a:p>
            <a:r>
              <a:rPr lang="en-US" sz="1100">
                <a:latin typeface="Tw Cen MT" pitchFamily="34" charset="0"/>
              </a:rPr>
              <a:t>Automatic Pilot </a:t>
            </a:r>
          </a:p>
        </p:txBody>
      </p:sp>
      <p:cxnSp>
        <p:nvCxnSpPr>
          <p:cNvPr id="35" name="Straight Arrow Connector 34"/>
          <p:cNvCxnSpPr/>
          <p:nvPr/>
        </p:nvCxnSpPr>
        <p:spPr>
          <a:xfrm flipV="1">
            <a:off x="1038225" y="5638800"/>
            <a:ext cx="257175" cy="78105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7894" name="TextBox 37"/>
          <p:cNvSpPr txBox="1">
            <a:spLocks noChangeArrowheads="1"/>
          </p:cNvSpPr>
          <p:nvPr/>
        </p:nvSpPr>
        <p:spPr bwMode="auto">
          <a:xfrm>
            <a:off x="2133600" y="5943600"/>
            <a:ext cx="1219200" cy="630238"/>
          </a:xfrm>
          <a:prstGeom prst="rect">
            <a:avLst/>
          </a:prstGeom>
          <a:solidFill>
            <a:schemeClr val="bg1"/>
          </a:solidFill>
          <a:ln w="9525">
            <a:solidFill>
              <a:srgbClr val="002060"/>
            </a:solidFill>
            <a:miter lim="800000"/>
            <a:headEnd/>
            <a:tailEnd/>
          </a:ln>
        </p:spPr>
        <p:txBody>
          <a:bodyPr>
            <a:spAutoFit/>
          </a:bodyPr>
          <a:lstStyle/>
          <a:p>
            <a:r>
              <a:rPr lang="en-US" sz="700">
                <a:latin typeface="Tw Cen MT" pitchFamily="34" charset="0"/>
              </a:rPr>
              <a:t>Self-regulation: revising, employing strategies, setting goals, managing attention, taking perspective of the reader</a:t>
            </a:r>
          </a:p>
        </p:txBody>
      </p:sp>
      <p:sp>
        <p:nvSpPr>
          <p:cNvPr id="37895" name="TextBox 38"/>
          <p:cNvSpPr txBox="1">
            <a:spLocks noChangeArrowheads="1"/>
          </p:cNvSpPr>
          <p:nvPr/>
        </p:nvSpPr>
        <p:spPr bwMode="auto">
          <a:xfrm>
            <a:off x="3581400" y="5638800"/>
            <a:ext cx="1066800" cy="738188"/>
          </a:xfrm>
          <a:prstGeom prst="rect">
            <a:avLst/>
          </a:prstGeom>
          <a:solidFill>
            <a:schemeClr val="bg1"/>
          </a:solidFill>
          <a:ln w="9525">
            <a:solidFill>
              <a:srgbClr val="002060"/>
            </a:solidFill>
            <a:miter lim="800000"/>
            <a:headEnd/>
            <a:tailEnd/>
          </a:ln>
        </p:spPr>
        <p:txBody>
          <a:bodyPr>
            <a:spAutoFit/>
          </a:bodyPr>
          <a:lstStyle/>
          <a:p>
            <a:r>
              <a:rPr lang="en-US" sz="700">
                <a:latin typeface="Tw Cen MT" pitchFamily="34" charset="0"/>
              </a:rPr>
              <a:t>Higher-level reasoning: finding evidence, judging perspective, synthesizing or elaboration, having a new idea</a:t>
            </a:r>
          </a:p>
        </p:txBody>
      </p:sp>
      <p:cxnSp>
        <p:nvCxnSpPr>
          <p:cNvPr id="40" name="Straight Arrow Connector 39"/>
          <p:cNvCxnSpPr/>
          <p:nvPr/>
        </p:nvCxnSpPr>
        <p:spPr>
          <a:xfrm flipH="1" flipV="1">
            <a:off x="1600200" y="5638800"/>
            <a:ext cx="990600" cy="40005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2" name="Straight Arrow Connector 41"/>
          <p:cNvCxnSpPr>
            <a:endCxn id="37949" idx="3"/>
          </p:cNvCxnSpPr>
          <p:nvPr/>
        </p:nvCxnSpPr>
        <p:spPr>
          <a:xfrm flipH="1" flipV="1">
            <a:off x="1676400" y="5465763"/>
            <a:ext cx="2133600" cy="2682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4" name="5-Point Star 43"/>
          <p:cNvSpPr/>
          <p:nvPr/>
        </p:nvSpPr>
        <p:spPr>
          <a:xfrm>
            <a:off x="1219200" y="3886200"/>
            <a:ext cx="304800" cy="3048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899" name="TextBox 45"/>
          <p:cNvSpPr txBox="1">
            <a:spLocks noChangeArrowheads="1"/>
          </p:cNvSpPr>
          <p:nvPr/>
        </p:nvSpPr>
        <p:spPr bwMode="auto">
          <a:xfrm>
            <a:off x="7010400" y="1828800"/>
            <a:ext cx="1981200" cy="2554288"/>
          </a:xfrm>
          <a:prstGeom prst="rect">
            <a:avLst/>
          </a:prstGeom>
          <a:noFill/>
          <a:ln w="9525">
            <a:noFill/>
            <a:miter lim="800000"/>
            <a:headEnd/>
            <a:tailEnd/>
          </a:ln>
        </p:spPr>
        <p:txBody>
          <a:bodyPr>
            <a:spAutoFit/>
          </a:bodyPr>
          <a:lstStyle/>
          <a:p>
            <a:r>
              <a:rPr lang="en-US" sz="3200">
                <a:latin typeface="Tw Cen MT" pitchFamily="34" charset="0"/>
              </a:rPr>
              <a:t>Writing  Processing Model Part 3 (final) </a:t>
            </a:r>
          </a:p>
        </p:txBody>
      </p:sp>
      <p:pic>
        <p:nvPicPr>
          <p:cNvPr id="37900" name="Picture 46" descr="C:\Users\rfrantu.DPSUSER\AppData\Local\Microsoft\Windows\Temporary Internet Files\Content.IE5\51MDEWEC\MM900323756[1].gif"/>
          <p:cNvPicPr>
            <a:picLocks noChangeAspect="1" noChangeArrowheads="1" noCrop="1"/>
          </p:cNvPicPr>
          <p:nvPr/>
        </p:nvPicPr>
        <p:blipFill>
          <a:blip r:embed="rId3" cstate="print"/>
          <a:srcRect/>
          <a:stretch>
            <a:fillRect/>
          </a:stretch>
        </p:blipFill>
        <p:spPr bwMode="auto">
          <a:xfrm>
            <a:off x="7391400" y="0"/>
            <a:ext cx="1482725" cy="1609725"/>
          </a:xfrm>
          <a:prstGeom prst="rect">
            <a:avLst/>
          </a:prstGeom>
          <a:noFill/>
          <a:ln w="9525">
            <a:noFill/>
            <a:miter lim="800000"/>
            <a:headEnd/>
            <a:tailEnd/>
          </a:ln>
        </p:spPr>
      </p:pic>
      <p:sp>
        <p:nvSpPr>
          <p:cNvPr id="43" name="Rounded Rectangle 42"/>
          <p:cNvSpPr/>
          <p:nvPr/>
        </p:nvSpPr>
        <p:spPr>
          <a:xfrm>
            <a:off x="609600" y="1752600"/>
            <a:ext cx="1295400" cy="9144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en-US" sz="1400" dirty="0"/>
              <a:t>Planning </a:t>
            </a:r>
          </a:p>
        </p:txBody>
      </p:sp>
      <p:cxnSp>
        <p:nvCxnSpPr>
          <p:cNvPr id="54" name="Straight Connector 53"/>
          <p:cNvCxnSpPr/>
          <p:nvPr/>
        </p:nvCxnSpPr>
        <p:spPr>
          <a:xfrm>
            <a:off x="3657600" y="1905000"/>
            <a:ext cx="1600200" cy="304800"/>
          </a:xfrm>
          <a:prstGeom prst="line">
            <a:avLst/>
          </a:prstGeom>
        </p:spPr>
        <p:style>
          <a:lnRef idx="2">
            <a:schemeClr val="dk1"/>
          </a:lnRef>
          <a:fillRef idx="0">
            <a:schemeClr val="dk1"/>
          </a:fillRef>
          <a:effectRef idx="1">
            <a:schemeClr val="dk1"/>
          </a:effectRef>
          <a:fontRef idx="minor">
            <a:schemeClr val="tx1"/>
          </a:fontRef>
        </p:style>
      </p:cxnSp>
      <p:cxnSp>
        <p:nvCxnSpPr>
          <p:cNvPr id="55" name="Straight Connector 54"/>
          <p:cNvCxnSpPr/>
          <p:nvPr/>
        </p:nvCxnSpPr>
        <p:spPr>
          <a:xfrm>
            <a:off x="3581400" y="2362200"/>
            <a:ext cx="1752600" cy="381000"/>
          </a:xfrm>
          <a:prstGeom prst="line">
            <a:avLst/>
          </a:prstGeom>
        </p:spPr>
        <p:style>
          <a:lnRef idx="2">
            <a:schemeClr val="dk1"/>
          </a:lnRef>
          <a:fillRef idx="0">
            <a:schemeClr val="dk1"/>
          </a:fillRef>
          <a:effectRef idx="1">
            <a:schemeClr val="dk1"/>
          </a:effectRef>
          <a:fontRef idx="minor">
            <a:schemeClr val="tx1"/>
          </a:fontRef>
        </p:style>
      </p:cxnSp>
      <p:sp>
        <p:nvSpPr>
          <p:cNvPr id="50" name="Rounded Rectangle 49"/>
          <p:cNvSpPr/>
          <p:nvPr/>
        </p:nvSpPr>
        <p:spPr>
          <a:xfrm>
            <a:off x="2362200" y="1752600"/>
            <a:ext cx="1295400" cy="9144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en-US" sz="1400" dirty="0"/>
              <a:t>Translating  </a:t>
            </a:r>
          </a:p>
        </p:txBody>
      </p:sp>
      <p:cxnSp>
        <p:nvCxnSpPr>
          <p:cNvPr id="59" name="Straight Connector 58"/>
          <p:cNvCxnSpPr/>
          <p:nvPr/>
        </p:nvCxnSpPr>
        <p:spPr>
          <a:xfrm>
            <a:off x="3505200" y="3352800"/>
            <a:ext cx="1295400" cy="228600"/>
          </a:xfrm>
          <a:prstGeom prst="line">
            <a:avLst/>
          </a:prstGeom>
        </p:spPr>
        <p:style>
          <a:lnRef idx="2">
            <a:schemeClr val="dk1"/>
          </a:lnRef>
          <a:fillRef idx="0">
            <a:schemeClr val="dk1"/>
          </a:fillRef>
          <a:effectRef idx="1">
            <a:schemeClr val="dk1"/>
          </a:effectRef>
          <a:fontRef idx="minor">
            <a:schemeClr val="tx1"/>
          </a:fontRef>
        </p:style>
      </p:cxnSp>
      <p:sp>
        <p:nvSpPr>
          <p:cNvPr id="51" name="Rounded Rectangle 50"/>
          <p:cNvSpPr/>
          <p:nvPr/>
        </p:nvSpPr>
        <p:spPr>
          <a:xfrm>
            <a:off x="2362200" y="2895600"/>
            <a:ext cx="1295400" cy="9144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en-US" sz="1400" dirty="0"/>
              <a:t>Transcribing </a:t>
            </a:r>
          </a:p>
        </p:txBody>
      </p:sp>
      <p:grpSp>
        <p:nvGrpSpPr>
          <p:cNvPr id="3" name="Group 25"/>
          <p:cNvGrpSpPr>
            <a:grpSpLocks/>
          </p:cNvGrpSpPr>
          <p:nvPr/>
        </p:nvGrpSpPr>
        <p:grpSpPr bwMode="auto">
          <a:xfrm>
            <a:off x="4495800" y="1600200"/>
            <a:ext cx="2209800" cy="3200400"/>
            <a:chOff x="3048000" y="914400"/>
            <a:chExt cx="4152900" cy="5715000"/>
          </a:xfrm>
        </p:grpSpPr>
        <p:grpSp>
          <p:nvGrpSpPr>
            <p:cNvPr id="4" name="Group 3"/>
            <p:cNvGrpSpPr>
              <a:grpSpLocks/>
            </p:cNvGrpSpPr>
            <p:nvPr/>
          </p:nvGrpSpPr>
          <p:grpSpPr bwMode="auto">
            <a:xfrm>
              <a:off x="4267200" y="914400"/>
              <a:ext cx="1524000" cy="1447800"/>
              <a:chOff x="2928" y="936"/>
              <a:chExt cx="960" cy="912"/>
            </a:xfrm>
          </p:grpSpPr>
          <p:sp>
            <p:nvSpPr>
              <p:cNvPr id="37942" name="Oval 4"/>
              <p:cNvSpPr>
                <a:spLocks noChangeArrowheads="1"/>
              </p:cNvSpPr>
              <p:nvPr/>
            </p:nvSpPr>
            <p:spPr bwMode="auto">
              <a:xfrm>
                <a:off x="2952" y="936"/>
                <a:ext cx="912" cy="912"/>
              </a:xfrm>
              <a:prstGeom prst="ellipse">
                <a:avLst/>
              </a:prstGeom>
              <a:solidFill>
                <a:srgbClr val="FB6A4F"/>
              </a:solidFill>
              <a:ln w="9525">
                <a:noFill/>
                <a:miter lim="800000"/>
                <a:headEnd/>
                <a:tailEnd/>
              </a:ln>
            </p:spPr>
            <p:txBody>
              <a:bodyPr wrap="none" anchor="ctr"/>
              <a:lstStyle/>
              <a:p>
                <a:endParaRPr lang="en-US">
                  <a:latin typeface="Tw Cen MT" pitchFamily="34" charset="0"/>
                </a:endParaRPr>
              </a:p>
            </p:txBody>
          </p:sp>
          <p:sp>
            <p:nvSpPr>
              <p:cNvPr id="6" name="Text Box 5"/>
              <p:cNvSpPr txBox="1">
                <a:spLocks noChangeArrowheads="1"/>
              </p:cNvSpPr>
              <p:nvPr/>
            </p:nvSpPr>
            <p:spPr bwMode="auto">
              <a:xfrm>
                <a:off x="2932" y="1190"/>
                <a:ext cx="949" cy="489"/>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50" dirty="0">
                    <a:latin typeface="+mn-lt"/>
                    <a:cs typeface="+mn-cs"/>
                  </a:rPr>
                  <a:t>Context Processor</a:t>
                </a:r>
              </a:p>
            </p:txBody>
          </p:sp>
        </p:grpSp>
        <p:grpSp>
          <p:nvGrpSpPr>
            <p:cNvPr id="5" name="Group 6"/>
            <p:cNvGrpSpPr>
              <a:grpSpLocks/>
            </p:cNvGrpSpPr>
            <p:nvPr/>
          </p:nvGrpSpPr>
          <p:grpSpPr bwMode="auto">
            <a:xfrm>
              <a:off x="3048000" y="4038600"/>
              <a:ext cx="4152900" cy="1447800"/>
              <a:chOff x="2088" y="2976"/>
              <a:chExt cx="2616" cy="912"/>
            </a:xfrm>
          </p:grpSpPr>
          <p:grpSp>
            <p:nvGrpSpPr>
              <p:cNvPr id="7" name="Group 7"/>
              <p:cNvGrpSpPr>
                <a:grpSpLocks/>
              </p:cNvGrpSpPr>
              <p:nvPr/>
            </p:nvGrpSpPr>
            <p:grpSpPr bwMode="auto">
              <a:xfrm>
                <a:off x="3744" y="2976"/>
                <a:ext cx="960" cy="912"/>
                <a:chOff x="3744" y="2976"/>
                <a:chExt cx="960" cy="912"/>
              </a:xfrm>
            </p:grpSpPr>
            <p:sp>
              <p:nvSpPr>
                <p:cNvPr id="37940" name="Oval 8"/>
                <p:cNvSpPr>
                  <a:spLocks noChangeArrowheads="1"/>
                </p:cNvSpPr>
                <p:nvPr/>
              </p:nvSpPr>
              <p:spPr bwMode="auto">
                <a:xfrm>
                  <a:off x="3744" y="2976"/>
                  <a:ext cx="912" cy="912"/>
                </a:xfrm>
                <a:prstGeom prst="ellipse">
                  <a:avLst/>
                </a:prstGeom>
                <a:solidFill>
                  <a:srgbClr val="96D045"/>
                </a:solidFill>
                <a:ln w="9525">
                  <a:noFill/>
                  <a:miter lim="800000"/>
                  <a:headEnd/>
                  <a:tailEnd/>
                </a:ln>
              </p:spPr>
              <p:txBody>
                <a:bodyPr wrap="none" anchor="ctr"/>
                <a:lstStyle/>
                <a:p>
                  <a:endParaRPr lang="en-US">
                    <a:latin typeface="Tw Cen MT" pitchFamily="34" charset="0"/>
                  </a:endParaRPr>
                </a:p>
              </p:txBody>
            </p:sp>
            <p:sp>
              <p:nvSpPr>
                <p:cNvPr id="37941" name="Text Box 9"/>
                <p:cNvSpPr txBox="1">
                  <a:spLocks noChangeArrowheads="1"/>
                </p:cNvSpPr>
                <p:nvPr/>
              </p:nvSpPr>
              <p:spPr bwMode="auto">
                <a:xfrm>
                  <a:off x="3744" y="3230"/>
                  <a:ext cx="960" cy="415"/>
                </a:xfrm>
                <a:prstGeom prst="rect">
                  <a:avLst/>
                </a:prstGeom>
                <a:noFill/>
                <a:ln w="9525">
                  <a:noFill/>
                  <a:miter lim="800000"/>
                  <a:headEnd/>
                  <a:tailEnd/>
                </a:ln>
              </p:spPr>
              <p:txBody>
                <a:bodyPr>
                  <a:spAutoFit/>
                </a:bodyPr>
                <a:lstStyle/>
                <a:p>
                  <a:pPr algn="ctr">
                    <a:spcBef>
                      <a:spcPct val="50000"/>
                    </a:spcBef>
                  </a:pPr>
                  <a:r>
                    <a:rPr lang="en-US" sz="900">
                      <a:latin typeface="Tw Cen MT" pitchFamily="34" charset="0"/>
                    </a:rPr>
                    <a:t>Orthographic Processor</a:t>
                  </a:r>
                </a:p>
              </p:txBody>
            </p:sp>
          </p:grpSp>
          <p:grpSp>
            <p:nvGrpSpPr>
              <p:cNvPr id="8" name="Group 10"/>
              <p:cNvGrpSpPr>
                <a:grpSpLocks/>
              </p:cNvGrpSpPr>
              <p:nvPr/>
            </p:nvGrpSpPr>
            <p:grpSpPr bwMode="auto">
              <a:xfrm>
                <a:off x="2088" y="2976"/>
                <a:ext cx="960" cy="912"/>
                <a:chOff x="2088" y="2976"/>
                <a:chExt cx="960" cy="912"/>
              </a:xfrm>
            </p:grpSpPr>
            <p:sp>
              <p:nvSpPr>
                <p:cNvPr id="37938" name="Oval 11"/>
                <p:cNvSpPr>
                  <a:spLocks noChangeArrowheads="1"/>
                </p:cNvSpPr>
                <p:nvPr/>
              </p:nvSpPr>
              <p:spPr bwMode="auto">
                <a:xfrm>
                  <a:off x="2112" y="2976"/>
                  <a:ext cx="912" cy="912"/>
                </a:xfrm>
                <a:prstGeom prst="ellipse">
                  <a:avLst/>
                </a:prstGeom>
                <a:solidFill>
                  <a:srgbClr val="96D045"/>
                </a:solidFill>
                <a:ln w="9525">
                  <a:noFill/>
                  <a:miter lim="800000"/>
                  <a:headEnd/>
                  <a:tailEnd/>
                </a:ln>
              </p:spPr>
              <p:txBody>
                <a:bodyPr wrap="none" anchor="ctr"/>
                <a:lstStyle/>
                <a:p>
                  <a:endParaRPr lang="en-US">
                    <a:latin typeface="Tw Cen MT" pitchFamily="34" charset="0"/>
                  </a:endParaRPr>
                </a:p>
              </p:txBody>
            </p:sp>
            <p:sp>
              <p:nvSpPr>
                <p:cNvPr id="37939" name="Text Box 12"/>
                <p:cNvSpPr txBox="1">
                  <a:spLocks noChangeArrowheads="1"/>
                </p:cNvSpPr>
                <p:nvPr/>
              </p:nvSpPr>
              <p:spPr bwMode="auto">
                <a:xfrm>
                  <a:off x="2088" y="3230"/>
                  <a:ext cx="960" cy="415"/>
                </a:xfrm>
                <a:prstGeom prst="rect">
                  <a:avLst/>
                </a:prstGeom>
                <a:noFill/>
                <a:ln w="9525">
                  <a:noFill/>
                  <a:miter lim="800000"/>
                  <a:headEnd/>
                  <a:tailEnd/>
                </a:ln>
              </p:spPr>
              <p:txBody>
                <a:bodyPr>
                  <a:spAutoFit/>
                </a:bodyPr>
                <a:lstStyle/>
                <a:p>
                  <a:pPr algn="ctr">
                    <a:spcBef>
                      <a:spcPct val="50000"/>
                    </a:spcBef>
                  </a:pPr>
                  <a:r>
                    <a:rPr lang="en-US" sz="800">
                      <a:latin typeface="Tw Cen MT" pitchFamily="34" charset="0"/>
                    </a:rPr>
                    <a:t>Phonological</a:t>
                  </a:r>
                  <a:r>
                    <a:rPr lang="en-US" sz="900">
                      <a:latin typeface="Tw Cen MT" pitchFamily="34" charset="0"/>
                    </a:rPr>
                    <a:t> Processor</a:t>
                  </a:r>
                </a:p>
              </p:txBody>
            </p:sp>
          </p:grpSp>
        </p:grpSp>
        <p:grpSp>
          <p:nvGrpSpPr>
            <p:cNvPr id="9" name="Group 13"/>
            <p:cNvGrpSpPr>
              <a:grpSpLocks/>
            </p:cNvGrpSpPr>
            <p:nvPr/>
          </p:nvGrpSpPr>
          <p:grpSpPr bwMode="auto">
            <a:xfrm>
              <a:off x="4267200" y="2547938"/>
              <a:ext cx="1524000" cy="1447800"/>
              <a:chOff x="2880" y="2037"/>
              <a:chExt cx="960" cy="912"/>
            </a:xfrm>
          </p:grpSpPr>
          <p:sp>
            <p:nvSpPr>
              <p:cNvPr id="37934" name="Oval 14"/>
              <p:cNvSpPr>
                <a:spLocks noChangeArrowheads="1"/>
              </p:cNvSpPr>
              <p:nvPr/>
            </p:nvSpPr>
            <p:spPr bwMode="auto">
              <a:xfrm>
                <a:off x="2924" y="2037"/>
                <a:ext cx="912" cy="912"/>
              </a:xfrm>
              <a:prstGeom prst="ellipse">
                <a:avLst/>
              </a:prstGeom>
              <a:solidFill>
                <a:srgbClr val="008080"/>
              </a:solidFill>
              <a:ln w="9525">
                <a:noFill/>
                <a:miter lim="800000"/>
                <a:headEnd/>
                <a:tailEnd/>
              </a:ln>
            </p:spPr>
            <p:txBody>
              <a:bodyPr wrap="none" anchor="ctr"/>
              <a:lstStyle/>
              <a:p>
                <a:endParaRPr lang="en-US">
                  <a:latin typeface="Tw Cen MT" pitchFamily="34" charset="0"/>
                </a:endParaRPr>
              </a:p>
            </p:txBody>
          </p:sp>
          <p:sp>
            <p:nvSpPr>
              <p:cNvPr id="16" name="Text Box 15"/>
              <p:cNvSpPr txBox="1">
                <a:spLocks noChangeArrowheads="1"/>
              </p:cNvSpPr>
              <p:nvPr/>
            </p:nvSpPr>
            <p:spPr bwMode="auto">
              <a:xfrm>
                <a:off x="2884" y="2271"/>
                <a:ext cx="949" cy="484"/>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50" dirty="0">
                    <a:latin typeface="+mn-lt"/>
                    <a:cs typeface="+mn-cs"/>
                  </a:rPr>
                  <a:t>Meaning Processor</a:t>
                </a:r>
              </a:p>
            </p:txBody>
          </p:sp>
        </p:grpSp>
        <p:grpSp>
          <p:nvGrpSpPr>
            <p:cNvPr id="10" name="Group 17"/>
            <p:cNvGrpSpPr>
              <a:grpSpLocks/>
            </p:cNvGrpSpPr>
            <p:nvPr/>
          </p:nvGrpSpPr>
          <p:grpSpPr bwMode="auto">
            <a:xfrm>
              <a:off x="4343400" y="3505200"/>
              <a:ext cx="1555750" cy="1433513"/>
              <a:chOff x="2620" y="2649"/>
              <a:chExt cx="980" cy="903"/>
            </a:xfrm>
          </p:grpSpPr>
          <p:sp>
            <p:nvSpPr>
              <p:cNvPr id="37931" name="AutoShape 18"/>
              <p:cNvSpPr>
                <a:spLocks noChangeArrowheads="1"/>
              </p:cNvSpPr>
              <p:nvPr/>
            </p:nvSpPr>
            <p:spPr bwMode="auto">
              <a:xfrm rot="5400000">
                <a:off x="3024" y="3120"/>
                <a:ext cx="192" cy="672"/>
              </a:xfrm>
              <a:prstGeom prst="upDownArrow">
                <a:avLst>
                  <a:gd name="adj1" fmla="val 50000"/>
                  <a:gd name="adj2" fmla="val 70000"/>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sp>
            <p:nvSpPr>
              <p:cNvPr id="37932" name="AutoShape 19"/>
              <p:cNvSpPr>
                <a:spLocks noChangeArrowheads="1"/>
              </p:cNvSpPr>
              <p:nvPr/>
            </p:nvSpPr>
            <p:spPr bwMode="auto">
              <a:xfrm rot="-1956574">
                <a:off x="3408" y="2688"/>
                <a:ext cx="192" cy="572"/>
              </a:xfrm>
              <a:prstGeom prst="upDownArrow">
                <a:avLst>
                  <a:gd name="adj1" fmla="val 50000"/>
                  <a:gd name="adj2" fmla="val 59583"/>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sp>
            <p:nvSpPr>
              <p:cNvPr id="37933" name="AutoShape 20"/>
              <p:cNvSpPr>
                <a:spLocks noChangeArrowheads="1"/>
              </p:cNvSpPr>
              <p:nvPr/>
            </p:nvSpPr>
            <p:spPr bwMode="auto">
              <a:xfrm rot="2175313">
                <a:off x="2620" y="2649"/>
                <a:ext cx="192" cy="576"/>
              </a:xfrm>
              <a:prstGeom prst="upDownArrow">
                <a:avLst>
                  <a:gd name="adj1" fmla="val 50000"/>
                  <a:gd name="adj2" fmla="val 60000"/>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grpSp>
        <p:sp>
          <p:nvSpPr>
            <p:cNvPr id="37926" name="Text Box 26"/>
            <p:cNvSpPr txBox="1">
              <a:spLocks noChangeArrowheads="1"/>
            </p:cNvSpPr>
            <p:nvPr/>
          </p:nvSpPr>
          <p:spPr bwMode="auto">
            <a:xfrm>
              <a:off x="4495798" y="4191000"/>
              <a:ext cx="1295399" cy="436932"/>
            </a:xfrm>
            <a:prstGeom prst="rect">
              <a:avLst/>
            </a:prstGeom>
            <a:gradFill rotWithShape="0">
              <a:gsLst>
                <a:gs pos="0">
                  <a:srgbClr val="743125"/>
                </a:gs>
                <a:gs pos="50000">
                  <a:srgbClr val="FB6A4F"/>
                </a:gs>
                <a:gs pos="100000">
                  <a:srgbClr val="743125"/>
                </a:gs>
              </a:gsLst>
              <a:lin ang="5400000" scaled="1"/>
            </a:gradFill>
            <a:ln w="9525">
              <a:noFill/>
              <a:miter lim="800000"/>
              <a:headEnd/>
              <a:tailEnd/>
            </a:ln>
          </p:spPr>
          <p:txBody>
            <a:bodyPr>
              <a:spAutoFit/>
            </a:bodyPr>
            <a:lstStyle/>
            <a:p>
              <a:pPr algn="ctr">
                <a:lnSpc>
                  <a:spcPct val="90000"/>
                </a:lnSpc>
              </a:pPr>
              <a:r>
                <a:rPr lang="en-US" sz="1100">
                  <a:latin typeface="Tw Cen MT" pitchFamily="34" charset="0"/>
                </a:rPr>
                <a:t>Phonics</a:t>
              </a:r>
            </a:p>
          </p:txBody>
        </p:sp>
        <p:sp>
          <p:nvSpPr>
            <p:cNvPr id="22" name="Oval 21"/>
            <p:cNvSpPr/>
            <p:nvPr/>
          </p:nvSpPr>
          <p:spPr>
            <a:xfrm>
              <a:off x="4268214" y="5180807"/>
              <a:ext cx="1521537" cy="1448593"/>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800" dirty="0" err="1">
                  <a:solidFill>
                    <a:schemeClr val="tx1"/>
                  </a:solidFill>
                </a:rPr>
                <a:t>Grapho</a:t>
              </a:r>
              <a:r>
                <a:rPr lang="en-US" sz="800" dirty="0">
                  <a:solidFill>
                    <a:schemeClr val="tx1"/>
                  </a:solidFill>
                </a:rPr>
                <a:t>-motor </a:t>
              </a:r>
            </a:p>
            <a:p>
              <a:pPr algn="ctr" fontAlgn="auto">
                <a:spcBef>
                  <a:spcPts val="0"/>
                </a:spcBef>
                <a:spcAft>
                  <a:spcPts val="0"/>
                </a:spcAft>
                <a:defRPr/>
              </a:pPr>
              <a:r>
                <a:rPr lang="en-US" sz="800" dirty="0">
                  <a:solidFill>
                    <a:schemeClr val="tx1"/>
                  </a:solidFill>
                </a:rPr>
                <a:t>Processor </a:t>
              </a:r>
            </a:p>
          </p:txBody>
        </p:sp>
        <p:sp>
          <p:nvSpPr>
            <p:cNvPr id="37928" name="AutoShape 16"/>
            <p:cNvSpPr>
              <a:spLocks noChangeArrowheads="1"/>
            </p:cNvSpPr>
            <p:nvPr/>
          </p:nvSpPr>
          <p:spPr bwMode="auto">
            <a:xfrm>
              <a:off x="4876800" y="2057400"/>
              <a:ext cx="304800" cy="914400"/>
            </a:xfrm>
            <a:prstGeom prst="upDownArrow">
              <a:avLst>
                <a:gd name="adj1" fmla="val 50000"/>
                <a:gd name="adj2" fmla="val 60000"/>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sp>
          <p:nvSpPr>
            <p:cNvPr id="37929" name="AutoShape 16"/>
            <p:cNvSpPr>
              <a:spLocks noChangeArrowheads="1"/>
            </p:cNvSpPr>
            <p:nvPr/>
          </p:nvSpPr>
          <p:spPr bwMode="auto">
            <a:xfrm rot="2871821">
              <a:off x="5699082" y="4991746"/>
              <a:ext cx="304800" cy="914400"/>
            </a:xfrm>
            <a:prstGeom prst="upDownArrow">
              <a:avLst>
                <a:gd name="adj1" fmla="val 50000"/>
                <a:gd name="adj2" fmla="val 60000"/>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sp>
          <p:nvSpPr>
            <p:cNvPr id="37930" name="AutoShape 16"/>
            <p:cNvSpPr>
              <a:spLocks noChangeArrowheads="1"/>
            </p:cNvSpPr>
            <p:nvPr/>
          </p:nvSpPr>
          <p:spPr bwMode="auto">
            <a:xfrm rot="-2618346">
              <a:off x="4083412" y="5008050"/>
              <a:ext cx="304800" cy="914400"/>
            </a:xfrm>
            <a:prstGeom prst="upDownArrow">
              <a:avLst>
                <a:gd name="adj1" fmla="val 50000"/>
                <a:gd name="adj2" fmla="val 60000"/>
              </a:avLst>
            </a:prstGeom>
            <a:gradFill rotWithShape="0">
              <a:gsLst>
                <a:gs pos="0">
                  <a:srgbClr val="4D3457"/>
                </a:gs>
                <a:gs pos="50000">
                  <a:srgbClr val="A671BB"/>
                </a:gs>
                <a:gs pos="100000">
                  <a:srgbClr val="4D3457"/>
                </a:gs>
              </a:gsLst>
              <a:lin ang="5400000" scaled="1"/>
            </a:gradFill>
            <a:ln w="9525">
              <a:noFill/>
              <a:miter lim="800000"/>
              <a:headEnd/>
              <a:tailEnd/>
            </a:ln>
          </p:spPr>
          <p:txBody>
            <a:bodyPr wrap="none" anchor="ctr"/>
            <a:lstStyle/>
            <a:p>
              <a:endParaRPr lang="en-US">
                <a:latin typeface="Tw Cen MT" pitchFamily="34" charset="0"/>
              </a:endParaRPr>
            </a:p>
          </p:txBody>
        </p:sp>
      </p:grpSp>
      <p:cxnSp>
        <p:nvCxnSpPr>
          <p:cNvPr id="61" name="Straight Connector 60"/>
          <p:cNvCxnSpPr/>
          <p:nvPr/>
        </p:nvCxnSpPr>
        <p:spPr>
          <a:xfrm>
            <a:off x="3581400" y="4419600"/>
            <a:ext cx="1295400" cy="228600"/>
          </a:xfrm>
          <a:prstGeom prst="line">
            <a:avLst/>
          </a:prstGeom>
        </p:spPr>
        <p:style>
          <a:lnRef idx="2">
            <a:schemeClr val="dk1"/>
          </a:lnRef>
          <a:fillRef idx="0">
            <a:schemeClr val="dk1"/>
          </a:fillRef>
          <a:effectRef idx="1">
            <a:schemeClr val="dk1"/>
          </a:effectRef>
          <a:fontRef idx="minor">
            <a:schemeClr val="tx1"/>
          </a:fontRef>
        </p:style>
      </p:cxnSp>
      <p:sp>
        <p:nvSpPr>
          <p:cNvPr id="45" name="Oval 44"/>
          <p:cNvSpPr/>
          <p:nvPr/>
        </p:nvSpPr>
        <p:spPr>
          <a:xfrm>
            <a:off x="2743200" y="3886200"/>
            <a:ext cx="10668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t>Writing </a:t>
            </a:r>
          </a:p>
        </p:txBody>
      </p:sp>
      <p:sp>
        <p:nvSpPr>
          <p:cNvPr id="52" name="Rounded Rectangle 51"/>
          <p:cNvSpPr/>
          <p:nvPr/>
        </p:nvSpPr>
        <p:spPr>
          <a:xfrm>
            <a:off x="3657600" y="4572000"/>
            <a:ext cx="1295400" cy="9144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en-US" sz="1400" dirty="0"/>
              <a:t>Reviewing  </a:t>
            </a:r>
          </a:p>
        </p:txBody>
      </p:sp>
      <p:cxnSp>
        <p:nvCxnSpPr>
          <p:cNvPr id="63" name="Straight Arrow Connector 62"/>
          <p:cNvCxnSpPr/>
          <p:nvPr/>
        </p:nvCxnSpPr>
        <p:spPr>
          <a:xfrm flipH="1" flipV="1">
            <a:off x="1143000" y="2590800"/>
            <a:ext cx="228600" cy="14478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5" name="Straight Arrow Connector 64"/>
          <p:cNvCxnSpPr/>
          <p:nvPr/>
        </p:nvCxnSpPr>
        <p:spPr>
          <a:xfrm flipV="1">
            <a:off x="1371600" y="2514600"/>
            <a:ext cx="1143000" cy="15240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7" name="Straight Arrow Connector 66"/>
          <p:cNvCxnSpPr/>
          <p:nvPr/>
        </p:nvCxnSpPr>
        <p:spPr>
          <a:xfrm flipV="1">
            <a:off x="1371600" y="3429000"/>
            <a:ext cx="1143000" cy="6096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9" name="Straight Arrow Connector 68"/>
          <p:cNvCxnSpPr/>
          <p:nvPr/>
        </p:nvCxnSpPr>
        <p:spPr>
          <a:xfrm>
            <a:off x="2971800" y="2514600"/>
            <a:ext cx="0" cy="533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3" name="Straight Arrow Connector 72"/>
          <p:cNvCxnSpPr/>
          <p:nvPr/>
        </p:nvCxnSpPr>
        <p:spPr>
          <a:xfrm>
            <a:off x="3200400" y="3581400"/>
            <a:ext cx="0" cy="533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4" name="Straight Arrow Connector 73"/>
          <p:cNvCxnSpPr/>
          <p:nvPr/>
        </p:nvCxnSpPr>
        <p:spPr>
          <a:xfrm>
            <a:off x="1752600" y="2209800"/>
            <a:ext cx="7620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6" name="Straight Arrow Connector 75"/>
          <p:cNvCxnSpPr>
            <a:endCxn id="28" idx="3"/>
          </p:cNvCxnSpPr>
          <p:nvPr/>
        </p:nvCxnSpPr>
        <p:spPr>
          <a:xfrm flipH="1" flipV="1">
            <a:off x="2133600" y="4991100"/>
            <a:ext cx="1600200" cy="381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78" name="Rectangle 77"/>
          <p:cNvSpPr/>
          <p:nvPr/>
        </p:nvSpPr>
        <p:spPr>
          <a:xfrm>
            <a:off x="5943600" y="4495800"/>
            <a:ext cx="2971800" cy="1754326"/>
          </a:xfrm>
          <a:prstGeom prst="rect">
            <a:avLst/>
          </a:prstGeom>
          <a:no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cs typeface="+mn-cs"/>
              </a:rPr>
              <a:t>Holy Crap!</a:t>
            </a:r>
          </a:p>
        </p:txBody>
      </p:sp>
      <p:grpSp>
        <p:nvGrpSpPr>
          <p:cNvPr id="11" name="Group 79"/>
          <p:cNvGrpSpPr>
            <a:grpSpLocks/>
          </p:cNvGrpSpPr>
          <p:nvPr/>
        </p:nvGrpSpPr>
        <p:grpSpPr bwMode="auto">
          <a:xfrm>
            <a:off x="6096000" y="1905000"/>
            <a:ext cx="401638" cy="1447800"/>
            <a:chOff x="6299143" y="1577365"/>
            <a:chExt cx="803455" cy="2604212"/>
          </a:xfrm>
        </p:grpSpPr>
        <p:sp>
          <p:nvSpPr>
            <p:cNvPr id="81" name="Up-Down Arrow 80"/>
            <p:cNvSpPr/>
            <p:nvPr/>
          </p:nvSpPr>
          <p:spPr>
            <a:xfrm rot="20369043">
              <a:off x="6299143" y="1577365"/>
              <a:ext cx="774873" cy="260421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82" name="TextBox 81"/>
            <p:cNvSpPr txBox="1"/>
            <p:nvPr/>
          </p:nvSpPr>
          <p:spPr>
            <a:xfrm rot="4114520">
              <a:off x="5780586" y="2811023"/>
              <a:ext cx="2135911" cy="508113"/>
            </a:xfrm>
            <a:prstGeom prst="rect">
              <a:avLst/>
            </a:prstGeom>
            <a:noFill/>
          </p:spPr>
          <p:txBody>
            <a:bodyPr>
              <a:spAutoFit/>
            </a:bodyPr>
            <a:lstStyle/>
            <a:p>
              <a:pPr fontAlgn="auto">
                <a:spcBef>
                  <a:spcPts val="0"/>
                </a:spcBef>
                <a:spcAft>
                  <a:spcPts val="0"/>
                </a:spcAft>
                <a:defRPr/>
              </a:pPr>
              <a:r>
                <a:rPr lang="en-US" sz="1050" dirty="0">
                  <a:latin typeface="+mn-lt"/>
                  <a:cs typeface="+mn-cs"/>
                </a:rPr>
                <a:t>Processing Speed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78"/>
                                        </p:tgtEl>
                                        <p:attrNameLst>
                                          <p:attrName>style.visibility</p:attrName>
                                        </p:attrNameLst>
                                      </p:cBhvr>
                                      <p:to>
                                        <p:strVal val="visible"/>
                                      </p:to>
                                    </p:set>
                                    <p:animScale>
                                      <p:cBhvr>
                                        <p:cTn id="7" dur="1000" decel="50000" fill="hold">
                                          <p:stCondLst>
                                            <p:cond delay="0"/>
                                          </p:stCondLst>
                                        </p:cTn>
                                        <p:tgtEl>
                                          <p:spTgt spid="7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78"/>
                                        </p:tgtEl>
                                        <p:attrNameLst>
                                          <p:attrName>ppt_x</p:attrName>
                                          <p:attrName>ppt_y</p:attrName>
                                        </p:attrNameLst>
                                      </p:cBhvr>
                                    </p:animMotion>
                                    <p:animEffect transition="in" filter="fade">
                                      <p:cBhvr>
                                        <p:cTn id="9" dur="1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thumb/c/c1/FlowerHayesModel.png/600px-FlowerHayesModel.png"/>
          <p:cNvPicPr>
            <a:picLocks noChangeAspect="1" noChangeArrowheads="1"/>
          </p:cNvPicPr>
          <p:nvPr/>
        </p:nvPicPr>
        <p:blipFill>
          <a:blip r:embed="rId3" cstate="print"/>
          <a:srcRect/>
          <a:stretch>
            <a:fillRect/>
          </a:stretch>
        </p:blipFill>
        <p:spPr bwMode="auto">
          <a:xfrm>
            <a:off x="304800" y="228600"/>
            <a:ext cx="8458200" cy="634365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of Flower and Hays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thumb/c/c1/FlowerHayesModel.png/600px-FlowerHayesModel.png"/>
          <p:cNvPicPr>
            <a:picLocks noChangeAspect="1" noChangeArrowheads="1"/>
          </p:cNvPicPr>
          <p:nvPr/>
        </p:nvPicPr>
        <p:blipFill>
          <a:blip r:embed="rId2" cstate="print"/>
          <a:srcRect/>
          <a:stretch>
            <a:fillRect/>
          </a:stretch>
        </p:blipFill>
        <p:spPr bwMode="auto">
          <a:xfrm>
            <a:off x="304800" y="228600"/>
            <a:ext cx="8458200" cy="6343650"/>
          </a:xfrm>
          <a:prstGeom prst="rect">
            <a:avLst/>
          </a:prstGeom>
          <a:noFill/>
        </p:spPr>
      </p:pic>
      <p:sp>
        <p:nvSpPr>
          <p:cNvPr id="6" name="Oval 5"/>
          <p:cNvSpPr/>
          <p:nvPr/>
        </p:nvSpPr>
        <p:spPr>
          <a:xfrm>
            <a:off x="609600" y="3200400"/>
            <a:ext cx="2438400" cy="2286000"/>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Knowledge </a:t>
            </a:r>
            <a:endParaRPr lang="en-US" dirty="0"/>
          </a:p>
        </p:txBody>
      </p:sp>
      <p:sp>
        <p:nvSpPr>
          <p:cNvPr id="3" name="Rectangle 2"/>
          <p:cNvSpPr/>
          <p:nvPr/>
        </p:nvSpPr>
        <p:spPr>
          <a:xfrm>
            <a:off x="381000" y="1600200"/>
            <a:ext cx="8382000" cy="4401205"/>
          </a:xfrm>
          <a:prstGeom prst="rect">
            <a:avLst/>
          </a:prstGeom>
        </p:spPr>
        <p:txBody>
          <a:bodyPr wrap="square">
            <a:spAutoFit/>
          </a:bodyPr>
          <a:lstStyle/>
          <a:p>
            <a:r>
              <a:rPr lang="en-US" sz="2800" dirty="0" smtClean="0"/>
              <a:t>Topic One:  What did you do to celebrate your last birthday?</a:t>
            </a:r>
          </a:p>
          <a:p>
            <a:endParaRPr lang="en-US" sz="2800" dirty="0" smtClean="0"/>
          </a:p>
          <a:p>
            <a:r>
              <a:rPr lang="en-US" sz="2800" dirty="0" smtClean="0"/>
              <a:t>Topic Two: How are industrial and civil engineering alike and different? </a:t>
            </a:r>
          </a:p>
          <a:p>
            <a:endParaRPr lang="en-US" sz="2800" dirty="0" smtClean="0"/>
          </a:p>
          <a:p>
            <a:r>
              <a:rPr lang="en-US" sz="2800" dirty="0" smtClean="0"/>
              <a:t>Topic Three:  (for this topic 5 minutes of research on a topic is allowed before the short constructed response is presented) You have 5 minutes to study this topic (Flight dynamics) </a:t>
            </a:r>
            <a:endParaRPr lang="en-US"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thumb/c/c1/FlowerHayesModel.png/600px-FlowerHayesModel.png"/>
          <p:cNvPicPr>
            <a:picLocks noChangeAspect="1" noChangeArrowheads="1"/>
          </p:cNvPicPr>
          <p:nvPr/>
        </p:nvPicPr>
        <p:blipFill>
          <a:blip r:embed="rId2" cstate="print"/>
          <a:srcRect/>
          <a:stretch>
            <a:fillRect/>
          </a:stretch>
        </p:blipFill>
        <p:spPr bwMode="auto">
          <a:xfrm>
            <a:off x="304800" y="228600"/>
            <a:ext cx="8458200" cy="6343650"/>
          </a:xfrm>
          <a:prstGeom prst="rect">
            <a:avLst/>
          </a:prstGeom>
          <a:noFill/>
        </p:spPr>
      </p:pic>
      <p:sp>
        <p:nvSpPr>
          <p:cNvPr id="6" name="Oval 5"/>
          <p:cNvSpPr/>
          <p:nvPr/>
        </p:nvSpPr>
        <p:spPr>
          <a:xfrm>
            <a:off x="3505200" y="1600200"/>
            <a:ext cx="2438400" cy="533400"/>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Specialized instruction in Written Expression: The challenges of Learning to Write &amp;quot;&quot;/&gt;&lt;property id=&quot;20307&quot; value=&quot;256&quot;/&gt;&lt;/object&gt;&lt;object type=&quot;3&quot; unique_id=&quot;10509&quot;&gt;&lt;property id=&quot;20148&quot; value=&quot;5&quot;/&gt;&lt;property id=&quot;20300&quot; value=&quot;Slide 2 - &amp;quot;Objectives&amp;quot;&quot;/&gt;&lt;property id=&quot;20307&quot; value=&quot;270&quot;/&gt;&lt;/object&gt;&lt;object type=&quot;3&quot; unique_id=&quot;85649&quot;&gt;&lt;property id=&quot;20148&quot; value=&quot;5&quot;/&gt;&lt;property id=&quot;20300&quot; value=&quot;Slide 3 - &amp;quot;Flower and Hays Model &amp;quot;&quot;/&gt;&lt;property id=&quot;20307&quot; value=&quot;447&quot;/&gt;&lt;/object&gt;&lt;object type=&quot;3&quot; unique_id=&quot;85650&quot;&gt;&lt;property id=&quot;20148&quot; value=&quot;5&quot;/&gt;&lt;property id=&quot;20300&quot; value=&quot;Slide 5&quot;/&gt;&lt;property id=&quot;20307&quot; value=&quot;448&quot;/&gt;&lt;/object&gt;&lt;object type=&quot;3&quot; unique_id=&quot;85651&quot;&gt;&lt;property id=&quot;20148&quot; value=&quot;5&quot;/&gt;&lt;property id=&quot;20300&quot; value=&quot;Slide 8 - &amp;quot;Background Knowledge &amp;quot;&quot;/&gt;&lt;property id=&quot;20307&quot; value=&quot;449&quot;/&gt;&lt;/object&gt;&lt;object type=&quot;3&quot; unique_id=&quot;85652&quot;&gt;&lt;property id=&quot;20148&quot; value=&quot;5&quot;/&gt;&lt;property id=&quot;20300&quot; value=&quot;Slide 10 - &amp;quot;Audience &amp;quot;&quot;/&gt;&lt;property id=&quot;20307&quot; value=&quot;466&quot;/&gt;&lt;/object&gt;&lt;object type=&quot;3&quot; unique_id=&quot;85653&quot;&gt;&lt;property id=&quot;20148&quot; value=&quot;5&quot;/&gt;&lt;property id=&quot;20300&quot; value=&quot;Slide 12 - &amp;quot;Visualizing and Writing &amp;quot;&quot;/&gt;&lt;property id=&quot;20307&quot; value=&quot;450&quot;/&gt;&lt;/object&gt;&lt;object type=&quot;3&quot; unique_id=&quot;85654&quot;&gt;&lt;property id=&quot;20148&quot; value=&quot;5&quot;/&gt;&lt;property id=&quot;20300&quot; value=&quot;Slide 13 - &amp;quot;Concept Imagery  &amp;quot;&quot;/&gt;&lt;property id=&quot;20307&quot; value=&quot;451&quot;/&gt;&lt;/object&gt;&lt;object type=&quot;3&quot; unique_id=&quot;85655&quot;&gt;&lt;property id=&quot;20148&quot; value=&quot;5&quot;/&gt;&lt;property id=&quot;20300&quot; value=&quot;Slide 14 - &amp;quot;Concept Imagery  &amp;quot;&quot;/&gt;&lt;property id=&quot;20307&quot; value=&quot;452&quot;/&gt;&lt;/object&gt;&lt;object type=&quot;3&quot; unique_id=&quot;85656&quot;&gt;&lt;property id=&quot;20148&quot; value=&quot;5&quot;/&gt;&lt;property id=&quot;20300&quot; value=&quot;Slide 15 - &amp;quot;Visualizing and Verbalizing &amp;quot;&quot;/&gt;&lt;property id=&quot;20307&quot; value=&quot;453&quot;/&gt;&lt;/object&gt;&lt;object type=&quot;3&quot; unique_id=&quot;85657&quot;&gt;&lt;property id=&quot;20148&quot; value=&quot;5&quot;/&gt;&lt;property id=&quot;20300&quot; value=&quot;Slide 16&quot;/&gt;&lt;property id=&quot;20307&quot; value=&quot;454&quot;/&gt;&lt;/object&gt;&lt;object type=&quot;3&quot; unique_id=&quot;85658&quot;&gt;&lt;property id=&quot;20148&quot; value=&quot;5&quot;/&gt;&lt;property id=&quot;20300&quot; value=&quot;Slide 17 - &amp;quot;Mental Representation to Words  &amp;quot;&quot;/&gt;&lt;property id=&quot;20307&quot; value=&quot;455&quot;/&gt;&lt;/object&gt;&lt;object type=&quot;3&quot; unique_id=&quot;85659&quot;&gt;&lt;property id=&quot;20148&quot; value=&quot;5&quot;/&gt;&lt;property id=&quot;20300&quot; value=&quot;Slide 18 - &amp;quot;Practice the cycle &amp;quot;&quot;/&gt;&lt;property id=&quot;20307&quot; value=&quot;456&quot;/&gt;&lt;/object&gt;&lt;object type=&quot;3&quot; unique_id=&quot;85660&quot;&gt;&lt;property id=&quot;20148&quot; value=&quot;5&quot;/&gt;&lt;property id=&quot;20300&quot; value=&quot;Slide 19&quot;/&gt;&lt;property id=&quot;20307&quot; value=&quot;457&quot;/&gt;&lt;/object&gt;&lt;object type=&quot;3&quot; unique_id=&quot;85661&quot;&gt;&lt;property id=&quot;20148&quot; value=&quot;5&quot;/&gt;&lt;property id=&quot;20300&quot; value=&quot;Slide 20 - &amp;quot;words to describe &amp;quot;&quot;/&gt;&lt;property id=&quot;20307&quot; value=&quot;458&quot;/&gt;&lt;/object&gt;&lt;object type=&quot;3&quot; unique_id=&quot;85662&quot;&gt;&lt;property id=&quot;20148&quot; value=&quot;5&quot;/&gt;&lt;property id=&quot;20300&quot; value=&quot;Slide 21 - &amp;quot;Visualizing and Verbalizing &amp;quot;&quot;/&gt;&lt;property id=&quot;20307&quot; value=&quot;459&quot;/&gt;&lt;/object&gt;&lt;object type=&quot;3&quot; unique_id=&quot;85663&quot;&gt;&lt;property id=&quot;20148&quot; value=&quot;5&quot;/&gt;&lt;property id=&quot;20300&quot; value=&quot;Slide 22 - &amp;quot;Practice the cycle &amp;quot;&quot;/&gt;&lt;property id=&quot;20307&quot; value=&quot;460&quot;/&gt;&lt;/object&gt;&lt;object type=&quot;3&quot; unique_id=&quot;85664&quot;&gt;&lt;property id=&quot;20148&quot; value=&quot;5&quot;/&gt;&lt;property id=&quot;20300&quot; value=&quot;Slide 23&quot;/&gt;&lt;property id=&quot;20307&quot; value=&quot;461&quot;/&gt;&lt;/object&gt;&lt;object type=&quot;3&quot; unique_id=&quot;85665&quot;&gt;&lt;property id=&quot;20148&quot; value=&quot;5&quot;/&gt;&lt;property id=&quot;20300&quot; value=&quot;Slide 24 - &amp;quot;Holding the image in your mind &amp;quot;&quot;/&gt;&lt;property id=&quot;20307&quot; value=&quot;462&quot;/&gt;&lt;/object&gt;&lt;object type=&quot;3&quot; unique_id=&quot;85666&quot;&gt;&lt;property id=&quot;20148&quot; value=&quot;5&quot;/&gt;&lt;property id=&quot;20300&quot; value=&quot;Slide 25&quot;/&gt;&lt;property id=&quot;20307&quot; value=&quot;463&quot;/&gt;&lt;/object&gt;&lt;object type=&quot;3&quot; unique_id=&quot;85667&quot;&gt;&lt;property id=&quot;20148&quot; value=&quot;5&quot;/&gt;&lt;property id=&quot;20300&quot; value=&quot;Slide 26 - &amp;quot;Writing what you saw&amp;quot;&quot;/&gt;&lt;property id=&quot;20307&quot; value=&quot;464&quot;/&gt;&lt;/object&gt;&lt;object type=&quot;3&quot; unique_id=&quot;85668&quot;&gt;&lt;property id=&quot;20148&quot; value=&quot;5&quot;/&gt;&lt;property id=&quot;20300&quot; value=&quot;Slide 27&quot;/&gt;&lt;property id=&quot;20307&quot; value=&quot;465&quot;/&gt;&lt;/object&gt;&lt;object type=&quot;3&quot; unique_id=&quot;86911&quot;&gt;&lt;property id=&quot;20148&quot; value=&quot;5&quot;/&gt;&lt;property id=&quot;20300&quot; value=&quot;Slide 6 - &amp;quot;Application of Flower and Hays &amp;quot;&quot;/&gt;&lt;property id=&quot;20307&quot; value=&quot;467&quot;/&gt;&lt;/object&gt;&lt;object type=&quot;3&quot; unique_id=&quot;86912&quot;&gt;&lt;property id=&quot;20148&quot; value=&quot;5&quot;/&gt;&lt;property id=&quot;20300&quot; value=&quot;Slide 7&quot;/&gt;&lt;property id=&quot;20307&quot; value=&quot;468&quot;/&gt;&lt;/object&gt;&lt;object type=&quot;3&quot; unique_id=&quot;86913&quot;&gt;&lt;property id=&quot;20148&quot; value=&quot;5&quot;/&gt;&lt;property id=&quot;20300&quot; value=&quot;Slide 9&quot;/&gt;&lt;property id=&quot;20307&quot; value=&quot;469&quot;/&gt;&lt;/object&gt;&lt;object type=&quot;3&quot; unique_id=&quot;86914&quot;&gt;&lt;property id=&quot;20148&quot; value=&quot;5&quot;/&gt;&lt;property id=&quot;20300&quot; value=&quot;Slide 11&quot;/&gt;&lt;property id=&quot;20307&quot; value=&quot;470&quot;/&gt;&lt;/object&gt;&lt;object type=&quot;3&quot; unique_id=&quot;86915&quot;&gt;&lt;property id=&quot;20148&quot; value=&quot;5&quot;/&gt;&lt;property id=&quot;20300&quot; value=&quot;Slide 28&quot;/&gt;&lt;property id=&quot;20307&quot; value=&quot;471&quot;/&gt;&lt;/object&gt;&lt;object type=&quot;3&quot; unique_id=&quot;86916&quot;&gt;&lt;property id=&quot;20148&quot; value=&quot;5&quot;/&gt;&lt;property id=&quot;20300&quot; value=&quot;Slide 29&quot;/&gt;&lt;property id=&quot;20307&quot; value=&quot;472&quot;/&gt;&lt;/object&gt;&lt;object type=&quot;3&quot; unique_id=&quot;86917&quot;&gt;&lt;property id=&quot;20148&quot; value=&quot;5&quot;/&gt;&lt;property id=&quot;20300&quot; value=&quot;Slide 30 - &amp;quot;Reading &amp;quot;&quot;/&gt;&lt;property id=&quot;20307&quot; value=&quot;473&quot;/&gt;&lt;/object&gt;&lt;object type=&quot;3&quot; unique_id=&quot;86918&quot;&gt;&lt;property id=&quot;20148&quot; value=&quot;5&quot;/&gt;&lt;property id=&quot;20300&quot; value=&quot;Slide 31 - &amp;quot;Perspective &amp;quot;&quot;/&gt;&lt;property id=&quot;20307&quot; value=&quot;474&quot;/&gt;&lt;/object&gt;&lt;object type=&quot;3&quot; unique_id=&quot;86919&quot;&gt;&lt;property id=&quot;20148&quot; value=&quot;5&quot;/&gt;&lt;property id=&quot;20300&quot; value=&quot;Slide 32 - &amp;quot;Rules &amp;quot;&quot;/&gt;&lt;property id=&quot;20307&quot; value=&quot;475&quot;/&gt;&lt;/object&gt;&lt;object type=&quot;3&quot; unique_id=&quot;86920&quot;&gt;&lt;property id=&quot;20148&quot; value=&quot;5&quot;/&gt;&lt;property id=&quot;20300&quot; value=&quot;Slide 33 - &amp;quot;Using the Writing Conference&amp;quot;&quot;/&gt;&lt;property id=&quot;20307&quot; value=&quot;476&quot;/&gt;&lt;/object&gt;&lt;object type=&quot;3&quot; unique_id=&quot;86922&quot;&gt;&lt;property id=&quot;20148&quot; value=&quot;5&quot;/&gt;&lt;property id=&quot;20300&quot; value=&quot;Slide 4 - &amp;quot;Why Writing is so difficult!&amp;quot;&quot;/&gt;&lt;property id=&quot;20307&quot; value=&quot;478&quot;/&gt;&lt;/object&gt;&lt;/object&gt;&lt;/object&gt;&lt;/database&gt;"/>
  <p:tag name="SECTOMILLISECCONVERTED"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cademicPresentation1">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7B6A5FA-AEDC-493D-A38F-607DB1F3875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1261</Words>
  <Application>Microsoft Office PowerPoint</Application>
  <PresentationFormat>On-screen Show (4:3)</PresentationFormat>
  <Paragraphs>201</Paragraphs>
  <Slides>33</Slides>
  <Notes>6</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AcademicPresentation1</vt:lpstr>
      <vt:lpstr>Specialized instruction in Written Expression: The challenges of Learning to Write </vt:lpstr>
      <vt:lpstr>Objectives</vt:lpstr>
      <vt:lpstr>Flower and Hays Model </vt:lpstr>
      <vt:lpstr>Why Writing is so difficult!</vt:lpstr>
      <vt:lpstr>Slide 5</vt:lpstr>
      <vt:lpstr>Application of Flower and Hays </vt:lpstr>
      <vt:lpstr>Slide 7</vt:lpstr>
      <vt:lpstr>Background Knowledge </vt:lpstr>
      <vt:lpstr>Slide 9</vt:lpstr>
      <vt:lpstr>Audience </vt:lpstr>
      <vt:lpstr>Slide 11</vt:lpstr>
      <vt:lpstr>Visualizing and Writing </vt:lpstr>
      <vt:lpstr>Concept Imagery  </vt:lpstr>
      <vt:lpstr>Concept Imagery  </vt:lpstr>
      <vt:lpstr>Visualizing and Verbalizing </vt:lpstr>
      <vt:lpstr>Slide 16</vt:lpstr>
      <vt:lpstr>Mental Representation to Words  </vt:lpstr>
      <vt:lpstr>Practice the cycle </vt:lpstr>
      <vt:lpstr>Slide 19</vt:lpstr>
      <vt:lpstr>words to describe </vt:lpstr>
      <vt:lpstr>Visualizing and Verbalizing </vt:lpstr>
      <vt:lpstr>Practice the cycle </vt:lpstr>
      <vt:lpstr>Slide 23</vt:lpstr>
      <vt:lpstr>Holding the image in your mind </vt:lpstr>
      <vt:lpstr>Slide 25</vt:lpstr>
      <vt:lpstr>Writing what you saw</vt:lpstr>
      <vt:lpstr>Slide 27</vt:lpstr>
      <vt:lpstr>Slide 28</vt:lpstr>
      <vt:lpstr>Slide 29</vt:lpstr>
      <vt:lpstr>Reading </vt:lpstr>
      <vt:lpstr>Perspective </vt:lpstr>
      <vt:lpstr>Rules </vt:lpstr>
      <vt:lpstr>Using the Writing Conference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2011-12-28T16:04:36Z</dcterms:created>
  <dcterms:modified xsi:type="dcterms:W3CDTF">2013-06-16T23:05:53Z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TC101671251033</vt:lpwstr>
  </property>
</Properties>
</file>